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Helvetica World Bold" charset="1" panose="020B0800040000020004"/>
      <p:regular r:id="rId16"/>
    </p:embeddedFont>
    <p:embeddedFont>
      <p:font typeface="Helvetica World" charset="1" panose="020B0500040000020004"/>
      <p:regular r:id="rId17"/>
    </p:embeddedFont>
    <p:embeddedFont>
      <p:font typeface="Fira Code" charset="1" panose="020B0809050000020004"/>
      <p:regular r:id="rId18"/>
    </p:embeddedFont>
    <p:embeddedFont>
      <p:font typeface="Helvetica World Italics" charset="1" panose="020B05000400000900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28.jpeg" Type="http://schemas.openxmlformats.org/officeDocument/2006/relationships/image"/><Relationship Id="rId5" Target="tel:6139742787" TargetMode="External" Type="http://schemas.openxmlformats.org/officeDocument/2006/relationships/hyperlink"/><Relationship Id="rId6" Target="tel:6139742787"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7.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png" Type="http://schemas.openxmlformats.org/officeDocument/2006/relationships/image"/><Relationship Id="rId5" Target="../media/image15.jpeg" Type="http://schemas.openxmlformats.org/officeDocument/2006/relationships/image"/><Relationship Id="rId6"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pn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2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17647"/>
        </a:solidFill>
      </p:bgPr>
    </p:bg>
    <p:spTree>
      <p:nvGrpSpPr>
        <p:cNvPr id="1" name=""/>
        <p:cNvGrpSpPr/>
        <p:nvPr/>
      </p:nvGrpSpPr>
      <p:grpSpPr>
        <a:xfrm>
          <a:off x="0" y="0"/>
          <a:ext cx="0" cy="0"/>
          <a:chOff x="0" y="0"/>
          <a:chExt cx="0" cy="0"/>
        </a:xfrm>
      </p:grpSpPr>
      <p:sp>
        <p:nvSpPr>
          <p:cNvPr name="Freeform 2" id="2"/>
          <p:cNvSpPr/>
          <p:nvPr/>
        </p:nvSpPr>
        <p:spPr>
          <a:xfrm flipH="false" flipV="false" rot="1378992">
            <a:off x="-2412267" y="-3065227"/>
            <a:ext cx="9970237" cy="8229600"/>
          </a:xfrm>
          <a:custGeom>
            <a:avLst/>
            <a:gdLst/>
            <a:ahLst/>
            <a:cxnLst/>
            <a:rect r="r" b="b" t="t" l="l"/>
            <a:pathLst>
              <a:path h="8229600" w="9970237">
                <a:moveTo>
                  <a:pt x="0" y="0"/>
                </a:moveTo>
                <a:lnTo>
                  <a:pt x="9970238" y="0"/>
                </a:lnTo>
                <a:lnTo>
                  <a:pt x="9970238" y="8229600"/>
                </a:lnTo>
                <a:lnTo>
                  <a:pt x="0" y="8229600"/>
                </a:lnTo>
                <a:lnTo>
                  <a:pt x="0" y="0"/>
                </a:lnTo>
                <a:close/>
              </a:path>
            </a:pathLst>
          </a:custGeom>
          <a:blipFill>
            <a:blip r:embed="rId2">
              <a:alphaModFix amt="51000"/>
            </a:blip>
            <a:stretch>
              <a:fillRect l="0" t="0" r="0" b="0"/>
            </a:stretch>
          </a:blipFill>
          <a:ln cap="sq">
            <a:noFill/>
            <a:prstDash val="solid"/>
            <a:miter/>
          </a:ln>
        </p:spPr>
      </p:sp>
      <p:sp>
        <p:nvSpPr>
          <p:cNvPr name="Freeform 3" id="3"/>
          <p:cNvSpPr/>
          <p:nvPr/>
        </p:nvSpPr>
        <p:spPr>
          <a:xfrm flipH="false" flipV="false" rot="0">
            <a:off x="15962357" y="-3393007"/>
            <a:ext cx="8226171" cy="8229600"/>
          </a:xfrm>
          <a:custGeom>
            <a:avLst/>
            <a:gdLst/>
            <a:ahLst/>
            <a:cxnLst/>
            <a:rect r="r" b="b" t="t" l="l"/>
            <a:pathLst>
              <a:path h="8229600" w="8226171">
                <a:moveTo>
                  <a:pt x="0" y="0"/>
                </a:moveTo>
                <a:lnTo>
                  <a:pt x="8226171" y="0"/>
                </a:lnTo>
                <a:lnTo>
                  <a:pt x="8226171" y="8229600"/>
                </a:lnTo>
                <a:lnTo>
                  <a:pt x="0" y="8229600"/>
                </a:lnTo>
                <a:lnTo>
                  <a:pt x="0" y="0"/>
                </a:lnTo>
                <a:close/>
              </a:path>
            </a:pathLst>
          </a:custGeom>
          <a:blipFill>
            <a:blip r:embed="rId3">
              <a:alphaModFix amt="51000"/>
            </a:blip>
            <a:stretch>
              <a:fillRect l="0" t="0" r="0" b="0"/>
            </a:stretch>
          </a:blipFill>
          <a:ln cap="sq">
            <a:noFill/>
            <a:prstDash val="solid"/>
            <a:miter/>
          </a:ln>
        </p:spPr>
      </p:sp>
      <p:sp>
        <p:nvSpPr>
          <p:cNvPr name="Freeform 4" id="4"/>
          <p:cNvSpPr/>
          <p:nvPr/>
        </p:nvSpPr>
        <p:spPr>
          <a:xfrm flipH="false" flipV="false" rot="-378670">
            <a:off x="3912341" y="4083706"/>
            <a:ext cx="13580688" cy="12979773"/>
          </a:xfrm>
          <a:custGeom>
            <a:avLst/>
            <a:gdLst/>
            <a:ahLst/>
            <a:cxnLst/>
            <a:rect r="r" b="b" t="t" l="l"/>
            <a:pathLst>
              <a:path h="12979773" w="13580688">
                <a:moveTo>
                  <a:pt x="0" y="0"/>
                </a:moveTo>
                <a:lnTo>
                  <a:pt x="13580688" y="0"/>
                </a:lnTo>
                <a:lnTo>
                  <a:pt x="13580688" y="12979772"/>
                </a:lnTo>
                <a:lnTo>
                  <a:pt x="0" y="12979772"/>
                </a:lnTo>
                <a:lnTo>
                  <a:pt x="0" y="0"/>
                </a:lnTo>
                <a:close/>
              </a:path>
            </a:pathLst>
          </a:custGeom>
          <a:blipFill>
            <a:blip r:embed="rId4">
              <a:alphaModFix amt="51000"/>
            </a:blip>
            <a:stretch>
              <a:fillRect l="0" t="0" r="0" b="0"/>
            </a:stretch>
          </a:blipFill>
        </p:spPr>
      </p:sp>
      <p:sp>
        <p:nvSpPr>
          <p:cNvPr name="TextBox 5" id="5"/>
          <p:cNvSpPr txBox="true"/>
          <p:nvPr/>
        </p:nvSpPr>
        <p:spPr>
          <a:xfrm rot="0">
            <a:off x="0" y="-447675"/>
            <a:ext cx="18288000" cy="4335720"/>
          </a:xfrm>
          <a:prstGeom prst="rect">
            <a:avLst/>
          </a:prstGeom>
        </p:spPr>
        <p:txBody>
          <a:bodyPr anchor="t" rtlCol="false" tIns="0" lIns="0" bIns="0" rIns="0">
            <a:spAutoFit/>
          </a:bodyPr>
          <a:lstStyle/>
          <a:p>
            <a:pPr algn="ctr">
              <a:lnSpc>
                <a:spcPts val="32777"/>
              </a:lnSpc>
            </a:pPr>
            <a:r>
              <a:rPr lang="en-US" b="true" sz="23412" spc="-1685">
                <a:solidFill>
                  <a:srgbClr val="931B2F"/>
                </a:solidFill>
                <a:latin typeface="Helvetica World Bold"/>
                <a:ea typeface="Helvetica World Bold"/>
                <a:cs typeface="Helvetica World Bold"/>
                <a:sym typeface="Helvetica World Bold"/>
              </a:rPr>
              <a:t>ISARUIT</a:t>
            </a:r>
          </a:p>
        </p:txBody>
      </p:sp>
      <p:sp>
        <p:nvSpPr>
          <p:cNvPr name="TextBox 6" id="6"/>
          <p:cNvSpPr txBox="true"/>
          <p:nvPr/>
        </p:nvSpPr>
        <p:spPr>
          <a:xfrm rot="0">
            <a:off x="697698" y="3917661"/>
            <a:ext cx="10153314" cy="2111422"/>
          </a:xfrm>
          <a:prstGeom prst="rect">
            <a:avLst/>
          </a:prstGeom>
        </p:spPr>
        <p:txBody>
          <a:bodyPr anchor="t" rtlCol="false" tIns="0" lIns="0" bIns="0" rIns="0">
            <a:spAutoFit/>
          </a:bodyPr>
          <a:lstStyle/>
          <a:p>
            <a:pPr algn="l">
              <a:lnSpc>
                <a:spcPts val="15922"/>
              </a:lnSpc>
            </a:pPr>
            <a:r>
              <a:rPr lang="en-US" b="true" sz="11373" spc="-818">
                <a:solidFill>
                  <a:srgbClr val="931B2F"/>
                </a:solidFill>
                <a:latin typeface="Helvetica World Bold"/>
                <a:ea typeface="Helvetica World Bold"/>
                <a:cs typeface="Helvetica World Bold"/>
                <a:sym typeface="Helvetica World Bold"/>
              </a:rPr>
              <a:t>Website Launch</a:t>
            </a:r>
          </a:p>
        </p:txBody>
      </p:sp>
      <p:grpSp>
        <p:nvGrpSpPr>
          <p:cNvPr name="Group 7" id="7"/>
          <p:cNvGrpSpPr/>
          <p:nvPr/>
        </p:nvGrpSpPr>
        <p:grpSpPr>
          <a:xfrm rot="0">
            <a:off x="697698" y="6038608"/>
            <a:ext cx="6907372" cy="1272286"/>
            <a:chOff x="0" y="0"/>
            <a:chExt cx="1719841" cy="316782"/>
          </a:xfrm>
        </p:grpSpPr>
        <p:sp>
          <p:nvSpPr>
            <p:cNvPr name="Freeform 8" id="8"/>
            <p:cNvSpPr/>
            <p:nvPr/>
          </p:nvSpPr>
          <p:spPr>
            <a:xfrm flipH="false" flipV="false" rot="0">
              <a:off x="0" y="0"/>
              <a:ext cx="1719841" cy="316782"/>
            </a:xfrm>
            <a:custGeom>
              <a:avLst/>
              <a:gdLst/>
              <a:ahLst/>
              <a:cxnLst/>
              <a:rect r="r" b="b" t="t" l="l"/>
              <a:pathLst>
                <a:path h="316782" w="1719841">
                  <a:moveTo>
                    <a:pt x="112082" y="0"/>
                  </a:moveTo>
                  <a:lnTo>
                    <a:pt x="1607759" y="0"/>
                  </a:lnTo>
                  <a:cubicBezTo>
                    <a:pt x="1637485" y="0"/>
                    <a:pt x="1665993" y="11809"/>
                    <a:pt x="1687013" y="32828"/>
                  </a:cubicBezTo>
                  <a:cubicBezTo>
                    <a:pt x="1708032" y="53848"/>
                    <a:pt x="1719841" y="82356"/>
                    <a:pt x="1719841" y="112082"/>
                  </a:cubicBezTo>
                  <a:lnTo>
                    <a:pt x="1719841" y="204700"/>
                  </a:lnTo>
                  <a:cubicBezTo>
                    <a:pt x="1719841" y="234426"/>
                    <a:pt x="1708032" y="262934"/>
                    <a:pt x="1687013" y="283954"/>
                  </a:cubicBezTo>
                  <a:cubicBezTo>
                    <a:pt x="1665993" y="304973"/>
                    <a:pt x="1637485" y="316782"/>
                    <a:pt x="1607759" y="316782"/>
                  </a:cubicBezTo>
                  <a:lnTo>
                    <a:pt x="112082" y="316782"/>
                  </a:lnTo>
                  <a:cubicBezTo>
                    <a:pt x="50181" y="316782"/>
                    <a:pt x="0" y="266601"/>
                    <a:pt x="0" y="204700"/>
                  </a:cubicBezTo>
                  <a:lnTo>
                    <a:pt x="0" y="112082"/>
                  </a:lnTo>
                  <a:cubicBezTo>
                    <a:pt x="0" y="82356"/>
                    <a:pt x="11809" y="53848"/>
                    <a:pt x="32828" y="32828"/>
                  </a:cubicBezTo>
                  <a:cubicBezTo>
                    <a:pt x="53848" y="11809"/>
                    <a:pt x="82356" y="0"/>
                    <a:pt x="112082" y="0"/>
                  </a:cubicBezTo>
                  <a:close/>
                </a:path>
              </a:pathLst>
            </a:custGeom>
            <a:solidFill>
              <a:srgbClr val="C17647"/>
            </a:solidFill>
            <a:ln w="19050" cap="rnd">
              <a:solidFill>
                <a:srgbClr val="EFEEEA"/>
              </a:solidFill>
              <a:prstDash val="solid"/>
              <a:round/>
            </a:ln>
          </p:spPr>
        </p:sp>
        <p:sp>
          <p:nvSpPr>
            <p:cNvPr name="TextBox 9" id="9"/>
            <p:cNvSpPr txBox="true"/>
            <p:nvPr/>
          </p:nvSpPr>
          <p:spPr>
            <a:xfrm>
              <a:off x="0" y="-38100"/>
              <a:ext cx="1719841" cy="354882"/>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true" rot="0">
            <a:off x="16091258" y="8172799"/>
            <a:ext cx="1518799" cy="1520700"/>
          </a:xfrm>
          <a:custGeom>
            <a:avLst/>
            <a:gdLst/>
            <a:ahLst/>
            <a:cxnLst/>
            <a:rect r="r" b="b" t="t" l="l"/>
            <a:pathLst>
              <a:path h="1520700" w="1518799">
                <a:moveTo>
                  <a:pt x="0" y="1520700"/>
                </a:moveTo>
                <a:lnTo>
                  <a:pt x="1518799" y="1520700"/>
                </a:lnTo>
                <a:lnTo>
                  <a:pt x="1518799" y="0"/>
                </a:lnTo>
                <a:lnTo>
                  <a:pt x="0" y="0"/>
                </a:lnTo>
                <a:lnTo>
                  <a:pt x="0" y="15207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282785" y="1049573"/>
            <a:ext cx="3263316" cy="2024406"/>
          </a:xfrm>
          <a:custGeom>
            <a:avLst/>
            <a:gdLst/>
            <a:ahLst/>
            <a:cxnLst/>
            <a:rect r="r" b="b" t="t" l="l"/>
            <a:pathLst>
              <a:path h="2024406" w="3263316">
                <a:moveTo>
                  <a:pt x="0" y="0"/>
                </a:moveTo>
                <a:lnTo>
                  <a:pt x="3263317" y="0"/>
                </a:lnTo>
                <a:lnTo>
                  <a:pt x="3263317" y="2024406"/>
                </a:lnTo>
                <a:lnTo>
                  <a:pt x="0" y="2024406"/>
                </a:lnTo>
                <a:lnTo>
                  <a:pt x="0" y="0"/>
                </a:lnTo>
                <a:close/>
              </a:path>
            </a:pathLst>
          </a:custGeom>
          <a:blipFill>
            <a:blip r:embed="rId7"/>
            <a:stretch>
              <a:fillRect l="0" t="0" r="0" b="0"/>
            </a:stretch>
          </a:blipFill>
        </p:spPr>
      </p:sp>
      <p:sp>
        <p:nvSpPr>
          <p:cNvPr name="TextBox 12" id="12"/>
          <p:cNvSpPr txBox="true"/>
          <p:nvPr/>
        </p:nvSpPr>
        <p:spPr>
          <a:xfrm rot="0">
            <a:off x="674038" y="9036454"/>
            <a:ext cx="1316278" cy="306705"/>
          </a:xfrm>
          <a:prstGeom prst="rect">
            <a:avLst/>
          </a:prstGeom>
        </p:spPr>
        <p:txBody>
          <a:bodyPr anchor="t" rtlCol="false" tIns="0" lIns="0" bIns="0" rIns="0">
            <a:spAutoFit/>
          </a:bodyPr>
          <a:lstStyle/>
          <a:p>
            <a:pPr algn="l">
              <a:lnSpc>
                <a:spcPts val="2520"/>
              </a:lnSpc>
            </a:pPr>
            <a:r>
              <a:rPr lang="en-US" sz="1800" spc="-129">
                <a:solidFill>
                  <a:srgbClr val="931B2F"/>
                </a:solidFill>
                <a:latin typeface="Helvetica World"/>
                <a:ea typeface="Helvetica World"/>
                <a:cs typeface="Helvetica World"/>
                <a:sym typeface="Helvetica World"/>
              </a:rPr>
              <a:t>Date:</a:t>
            </a:r>
          </a:p>
        </p:txBody>
      </p:sp>
      <p:sp>
        <p:nvSpPr>
          <p:cNvPr name="TextBox 13" id="13"/>
          <p:cNvSpPr txBox="true"/>
          <p:nvPr/>
        </p:nvSpPr>
        <p:spPr>
          <a:xfrm rot="0">
            <a:off x="3826552" y="9036454"/>
            <a:ext cx="1316278" cy="306705"/>
          </a:xfrm>
          <a:prstGeom prst="rect">
            <a:avLst/>
          </a:prstGeom>
        </p:spPr>
        <p:txBody>
          <a:bodyPr anchor="t" rtlCol="false" tIns="0" lIns="0" bIns="0" rIns="0">
            <a:spAutoFit/>
          </a:bodyPr>
          <a:lstStyle/>
          <a:p>
            <a:pPr algn="l">
              <a:lnSpc>
                <a:spcPts val="2520"/>
              </a:lnSpc>
            </a:pPr>
            <a:r>
              <a:rPr lang="en-US" sz="1800" spc="-129">
                <a:solidFill>
                  <a:srgbClr val="931B2F"/>
                </a:solidFill>
                <a:latin typeface="Helvetica World"/>
                <a:ea typeface="Helvetica World"/>
                <a:cs typeface="Helvetica World"/>
                <a:sym typeface="Helvetica World"/>
              </a:rPr>
              <a:t>Website:</a:t>
            </a:r>
          </a:p>
        </p:txBody>
      </p:sp>
      <p:sp>
        <p:nvSpPr>
          <p:cNvPr name="TextBox 14" id="14"/>
          <p:cNvSpPr txBox="true"/>
          <p:nvPr/>
        </p:nvSpPr>
        <p:spPr>
          <a:xfrm rot="0">
            <a:off x="674038" y="9320754"/>
            <a:ext cx="2872063" cy="372745"/>
          </a:xfrm>
          <a:prstGeom prst="rect">
            <a:avLst/>
          </a:prstGeom>
        </p:spPr>
        <p:txBody>
          <a:bodyPr anchor="t" rtlCol="false" tIns="0" lIns="0" bIns="0" rIns="0">
            <a:spAutoFit/>
          </a:bodyPr>
          <a:lstStyle/>
          <a:p>
            <a:pPr algn="l">
              <a:lnSpc>
                <a:spcPts val="3079"/>
              </a:lnSpc>
            </a:pPr>
            <a:r>
              <a:rPr lang="en-US" sz="2199" spc="-158">
                <a:solidFill>
                  <a:srgbClr val="FEC56E"/>
                </a:solidFill>
                <a:latin typeface="Fira Code"/>
                <a:ea typeface="Fira Code"/>
                <a:cs typeface="Fira Code"/>
                <a:sym typeface="Fira Code"/>
              </a:rPr>
              <a:t>December 4, 2025</a:t>
            </a:r>
          </a:p>
        </p:txBody>
      </p:sp>
      <p:sp>
        <p:nvSpPr>
          <p:cNvPr name="TextBox 15" id="15"/>
          <p:cNvSpPr txBox="true"/>
          <p:nvPr/>
        </p:nvSpPr>
        <p:spPr>
          <a:xfrm rot="0">
            <a:off x="3826552" y="9320754"/>
            <a:ext cx="3895607" cy="372745"/>
          </a:xfrm>
          <a:prstGeom prst="rect">
            <a:avLst/>
          </a:prstGeom>
        </p:spPr>
        <p:txBody>
          <a:bodyPr anchor="t" rtlCol="false" tIns="0" lIns="0" bIns="0" rIns="0">
            <a:spAutoFit/>
          </a:bodyPr>
          <a:lstStyle/>
          <a:p>
            <a:pPr algn="l">
              <a:lnSpc>
                <a:spcPts val="3079"/>
              </a:lnSpc>
            </a:pPr>
            <a:r>
              <a:rPr lang="en-US" sz="2199" spc="-158">
                <a:solidFill>
                  <a:srgbClr val="FEC56E"/>
                </a:solidFill>
                <a:latin typeface="Fira Code"/>
                <a:ea typeface="Fira Code"/>
                <a:cs typeface="Fira Code"/>
                <a:sym typeface="Fira Code"/>
              </a:rPr>
              <a:t>www.isaruit.ca</a:t>
            </a:r>
          </a:p>
        </p:txBody>
      </p:sp>
      <p:sp>
        <p:nvSpPr>
          <p:cNvPr name="TextBox 16" id="16"/>
          <p:cNvSpPr txBox="true"/>
          <p:nvPr/>
        </p:nvSpPr>
        <p:spPr>
          <a:xfrm rot="0">
            <a:off x="873333" y="6351218"/>
            <a:ext cx="6456505" cy="580390"/>
          </a:xfrm>
          <a:prstGeom prst="rect">
            <a:avLst/>
          </a:prstGeom>
        </p:spPr>
        <p:txBody>
          <a:bodyPr anchor="t" rtlCol="false" tIns="0" lIns="0" bIns="0" rIns="0">
            <a:spAutoFit/>
          </a:bodyPr>
          <a:lstStyle/>
          <a:p>
            <a:pPr algn="ctr">
              <a:lnSpc>
                <a:spcPts val="4759"/>
              </a:lnSpc>
            </a:pPr>
            <a:r>
              <a:rPr lang="en-US" sz="3399" spc="-275">
                <a:solidFill>
                  <a:srgbClr val="FEC56E"/>
                </a:solidFill>
                <a:latin typeface="Fira Code"/>
                <a:ea typeface="Fira Code"/>
                <a:cs typeface="Fira Code"/>
                <a:sym typeface="Fira Code"/>
              </a:rPr>
              <a:t>Presented by: Beverly Illauq</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9955874">
            <a:off x="-1872100" y="424680"/>
            <a:ext cx="16997100" cy="14029690"/>
          </a:xfrm>
          <a:custGeom>
            <a:avLst/>
            <a:gdLst/>
            <a:ahLst/>
            <a:cxnLst/>
            <a:rect r="r" b="b" t="t" l="l"/>
            <a:pathLst>
              <a:path h="14029690" w="16997100">
                <a:moveTo>
                  <a:pt x="0" y="0"/>
                </a:moveTo>
                <a:lnTo>
                  <a:pt x="16997101" y="0"/>
                </a:lnTo>
                <a:lnTo>
                  <a:pt x="16997101" y="14029690"/>
                </a:lnTo>
                <a:lnTo>
                  <a:pt x="0" y="14029690"/>
                </a:lnTo>
                <a:lnTo>
                  <a:pt x="0" y="0"/>
                </a:lnTo>
                <a:close/>
              </a:path>
            </a:pathLst>
          </a:custGeom>
          <a:blipFill>
            <a:blip r:embed="rId2">
              <a:alphaModFix amt="51000"/>
            </a:blip>
            <a:stretch>
              <a:fillRect l="0" t="0" r="0" b="0"/>
            </a:stretch>
          </a:blipFill>
          <a:ln cap="sq">
            <a:noFill/>
            <a:prstDash val="solid"/>
            <a:miter/>
          </a:ln>
        </p:spPr>
      </p:sp>
      <p:sp>
        <p:nvSpPr>
          <p:cNvPr name="Freeform 3" id="3"/>
          <p:cNvSpPr/>
          <p:nvPr/>
        </p:nvSpPr>
        <p:spPr>
          <a:xfrm flipH="false" flipV="false" rot="0">
            <a:off x="15962357" y="-3393007"/>
            <a:ext cx="8226171" cy="8229600"/>
          </a:xfrm>
          <a:custGeom>
            <a:avLst/>
            <a:gdLst/>
            <a:ahLst/>
            <a:cxnLst/>
            <a:rect r="r" b="b" t="t" l="l"/>
            <a:pathLst>
              <a:path h="8229600" w="8226171">
                <a:moveTo>
                  <a:pt x="0" y="0"/>
                </a:moveTo>
                <a:lnTo>
                  <a:pt x="8226171" y="0"/>
                </a:lnTo>
                <a:lnTo>
                  <a:pt x="8226171" y="8229600"/>
                </a:lnTo>
                <a:lnTo>
                  <a:pt x="0" y="8229600"/>
                </a:lnTo>
                <a:lnTo>
                  <a:pt x="0" y="0"/>
                </a:lnTo>
                <a:close/>
              </a:path>
            </a:pathLst>
          </a:custGeom>
          <a:blipFill>
            <a:blip r:embed="rId3">
              <a:alphaModFix amt="51000"/>
            </a:blip>
            <a:stretch>
              <a:fillRect l="0" t="0" r="0" b="0"/>
            </a:stretch>
          </a:blipFill>
          <a:ln cap="sq">
            <a:noFill/>
            <a:prstDash val="solid"/>
            <a:miter/>
          </a:ln>
        </p:spPr>
      </p:sp>
      <p:sp>
        <p:nvSpPr>
          <p:cNvPr name="Freeform 4" id="4"/>
          <p:cNvSpPr/>
          <p:nvPr/>
        </p:nvSpPr>
        <p:spPr>
          <a:xfrm flipH="false" flipV="false" rot="0">
            <a:off x="772282" y="-9525"/>
            <a:ext cx="4560554" cy="7262706"/>
          </a:xfrm>
          <a:custGeom>
            <a:avLst/>
            <a:gdLst/>
            <a:ahLst/>
            <a:cxnLst/>
            <a:rect r="r" b="b" t="t" l="l"/>
            <a:pathLst>
              <a:path h="7262706" w="4560554">
                <a:moveTo>
                  <a:pt x="0" y="0"/>
                </a:moveTo>
                <a:lnTo>
                  <a:pt x="4560554" y="0"/>
                </a:lnTo>
                <a:lnTo>
                  <a:pt x="4560554" y="7262706"/>
                </a:lnTo>
                <a:lnTo>
                  <a:pt x="0" y="7262706"/>
                </a:lnTo>
                <a:lnTo>
                  <a:pt x="0" y="0"/>
                </a:lnTo>
                <a:close/>
              </a:path>
            </a:pathLst>
          </a:custGeom>
          <a:blipFill>
            <a:blip r:embed="rId4"/>
            <a:stretch>
              <a:fillRect l="-22570" t="0" r="-4732" b="-6172"/>
            </a:stretch>
          </a:blipFill>
        </p:spPr>
      </p:sp>
      <p:sp>
        <p:nvSpPr>
          <p:cNvPr name="TextBox 5" id="5"/>
          <p:cNvSpPr txBox="true"/>
          <p:nvPr/>
        </p:nvSpPr>
        <p:spPr>
          <a:xfrm rot="0">
            <a:off x="0" y="6915150"/>
            <a:ext cx="18288000" cy="2001222"/>
          </a:xfrm>
          <a:prstGeom prst="rect">
            <a:avLst/>
          </a:prstGeom>
        </p:spPr>
        <p:txBody>
          <a:bodyPr anchor="t" rtlCol="false" tIns="0" lIns="0" bIns="0" rIns="0">
            <a:spAutoFit/>
          </a:bodyPr>
          <a:lstStyle/>
          <a:p>
            <a:pPr algn="ctr">
              <a:lnSpc>
                <a:spcPts val="15171"/>
              </a:lnSpc>
            </a:pPr>
            <a:r>
              <a:rPr lang="en-US" b="true" sz="10836" spc="-780">
                <a:solidFill>
                  <a:srgbClr val="FEC56E"/>
                </a:solidFill>
                <a:latin typeface="Helvetica World Bold"/>
                <a:ea typeface="Helvetica World Bold"/>
                <a:cs typeface="Helvetica World Bold"/>
                <a:sym typeface="Helvetica World Bold"/>
              </a:rPr>
              <a:t>QUJANNAMIIK! </a:t>
            </a:r>
            <a:r>
              <a:rPr lang="en-US" b="true" sz="10836" spc="-780">
                <a:solidFill>
                  <a:srgbClr val="FEC56E"/>
                </a:solidFill>
                <a:latin typeface="Helvetica World Bold"/>
                <a:ea typeface="Helvetica World Bold"/>
                <a:cs typeface="Helvetica World Bold"/>
                <a:sym typeface="Helvetica World Bold"/>
              </a:rPr>
              <a:t>THANK YOU!</a:t>
            </a:r>
          </a:p>
        </p:txBody>
      </p:sp>
      <p:sp>
        <p:nvSpPr>
          <p:cNvPr name="TextBox 6" id="6"/>
          <p:cNvSpPr txBox="true"/>
          <p:nvPr/>
        </p:nvSpPr>
        <p:spPr>
          <a:xfrm rot="0">
            <a:off x="5548664" y="-16089"/>
            <a:ext cx="11545333" cy="3095097"/>
          </a:xfrm>
          <a:prstGeom prst="rect">
            <a:avLst/>
          </a:prstGeom>
        </p:spPr>
        <p:txBody>
          <a:bodyPr anchor="t" rtlCol="false" tIns="0" lIns="0" bIns="0" rIns="0">
            <a:spAutoFit/>
          </a:bodyPr>
          <a:lstStyle/>
          <a:p>
            <a:pPr algn="l">
              <a:lnSpc>
                <a:spcPts val="23480"/>
              </a:lnSpc>
            </a:pPr>
            <a:r>
              <a:rPr lang="en-US" b="true" sz="16771" spc="-1207">
                <a:solidFill>
                  <a:srgbClr val="FEC56E"/>
                </a:solidFill>
                <a:latin typeface="Helvetica World Bold"/>
                <a:ea typeface="Helvetica World Bold"/>
                <a:cs typeface="Helvetica World Bold"/>
                <a:sym typeface="Helvetica World Bold"/>
              </a:rPr>
              <a:t>Get in touch</a:t>
            </a:r>
          </a:p>
        </p:txBody>
      </p:sp>
      <p:sp>
        <p:nvSpPr>
          <p:cNvPr name="TextBox 7" id="7"/>
          <p:cNvSpPr txBox="true"/>
          <p:nvPr/>
        </p:nvSpPr>
        <p:spPr>
          <a:xfrm rot="0">
            <a:off x="5548664" y="4486455"/>
            <a:ext cx="1316278" cy="306705"/>
          </a:xfrm>
          <a:prstGeom prst="rect">
            <a:avLst/>
          </a:prstGeom>
        </p:spPr>
        <p:txBody>
          <a:bodyPr anchor="t" rtlCol="false" tIns="0" lIns="0" bIns="0" rIns="0">
            <a:spAutoFit/>
          </a:bodyPr>
          <a:lstStyle/>
          <a:p>
            <a:pPr algn="l">
              <a:lnSpc>
                <a:spcPts val="2520"/>
              </a:lnSpc>
            </a:pPr>
            <a:r>
              <a:rPr lang="en-US" sz="1800" spc="-129">
                <a:solidFill>
                  <a:srgbClr val="FEC56E"/>
                </a:solidFill>
                <a:latin typeface="Helvetica World"/>
                <a:ea typeface="Helvetica World"/>
                <a:cs typeface="Helvetica World"/>
                <a:sym typeface="Helvetica World"/>
              </a:rPr>
              <a:t>Website:</a:t>
            </a:r>
          </a:p>
        </p:txBody>
      </p:sp>
      <p:sp>
        <p:nvSpPr>
          <p:cNvPr name="TextBox 8" id="8"/>
          <p:cNvSpPr txBox="true"/>
          <p:nvPr/>
        </p:nvSpPr>
        <p:spPr>
          <a:xfrm rot="0">
            <a:off x="10502613" y="4486455"/>
            <a:ext cx="1316278" cy="306705"/>
          </a:xfrm>
          <a:prstGeom prst="rect">
            <a:avLst/>
          </a:prstGeom>
        </p:spPr>
        <p:txBody>
          <a:bodyPr anchor="t" rtlCol="false" tIns="0" lIns="0" bIns="0" rIns="0">
            <a:spAutoFit/>
          </a:bodyPr>
          <a:lstStyle/>
          <a:p>
            <a:pPr algn="l">
              <a:lnSpc>
                <a:spcPts val="2520"/>
              </a:lnSpc>
            </a:pPr>
            <a:r>
              <a:rPr lang="en-US" sz="1800" spc="-129">
                <a:solidFill>
                  <a:srgbClr val="FEC56E"/>
                </a:solidFill>
                <a:latin typeface="Helvetica World"/>
                <a:ea typeface="Helvetica World"/>
                <a:cs typeface="Helvetica World"/>
                <a:sym typeface="Helvetica World"/>
              </a:rPr>
              <a:t>Email:</a:t>
            </a:r>
          </a:p>
        </p:txBody>
      </p:sp>
      <p:sp>
        <p:nvSpPr>
          <p:cNvPr name="TextBox 9" id="9"/>
          <p:cNvSpPr txBox="true"/>
          <p:nvPr/>
        </p:nvSpPr>
        <p:spPr>
          <a:xfrm rot="0">
            <a:off x="5548664" y="4770755"/>
            <a:ext cx="3895607" cy="372745"/>
          </a:xfrm>
          <a:prstGeom prst="rect">
            <a:avLst/>
          </a:prstGeom>
        </p:spPr>
        <p:txBody>
          <a:bodyPr anchor="t" rtlCol="false" tIns="0" lIns="0" bIns="0" rIns="0">
            <a:spAutoFit/>
          </a:bodyPr>
          <a:lstStyle/>
          <a:p>
            <a:pPr algn="l">
              <a:lnSpc>
                <a:spcPts val="3079"/>
              </a:lnSpc>
            </a:pPr>
            <a:r>
              <a:rPr lang="en-US" sz="2199" spc="-158">
                <a:solidFill>
                  <a:srgbClr val="FEC56E"/>
                </a:solidFill>
                <a:latin typeface="Fira Code"/>
                <a:ea typeface="Fira Code"/>
                <a:cs typeface="Fira Code"/>
                <a:sym typeface="Fira Code"/>
              </a:rPr>
              <a:t>www.isaruit.ca</a:t>
            </a:r>
          </a:p>
        </p:txBody>
      </p:sp>
      <p:sp>
        <p:nvSpPr>
          <p:cNvPr name="TextBox 10" id="10"/>
          <p:cNvSpPr txBox="true"/>
          <p:nvPr/>
        </p:nvSpPr>
        <p:spPr>
          <a:xfrm rot="0">
            <a:off x="10502613" y="4770755"/>
            <a:ext cx="3895607" cy="372745"/>
          </a:xfrm>
          <a:prstGeom prst="rect">
            <a:avLst/>
          </a:prstGeom>
        </p:spPr>
        <p:txBody>
          <a:bodyPr anchor="t" rtlCol="false" tIns="0" lIns="0" bIns="0" rIns="0">
            <a:spAutoFit/>
          </a:bodyPr>
          <a:lstStyle/>
          <a:p>
            <a:pPr algn="l">
              <a:lnSpc>
                <a:spcPts val="3079"/>
              </a:lnSpc>
            </a:pPr>
            <a:r>
              <a:rPr lang="en-US" sz="2199" spc="-158">
                <a:solidFill>
                  <a:srgbClr val="FEC56E"/>
                </a:solidFill>
                <a:latin typeface="Fira Code"/>
                <a:ea typeface="Fira Code"/>
                <a:cs typeface="Fira Code"/>
                <a:sym typeface="Fira Code"/>
              </a:rPr>
              <a:t>info@isaruit.ca</a:t>
            </a:r>
          </a:p>
        </p:txBody>
      </p:sp>
      <p:sp>
        <p:nvSpPr>
          <p:cNvPr name="TextBox 11" id="11"/>
          <p:cNvSpPr txBox="true"/>
          <p:nvPr/>
        </p:nvSpPr>
        <p:spPr>
          <a:xfrm rot="0">
            <a:off x="15456563" y="4486455"/>
            <a:ext cx="1316278" cy="306705"/>
          </a:xfrm>
          <a:prstGeom prst="rect">
            <a:avLst/>
          </a:prstGeom>
        </p:spPr>
        <p:txBody>
          <a:bodyPr anchor="t" rtlCol="false" tIns="0" lIns="0" bIns="0" rIns="0">
            <a:spAutoFit/>
          </a:bodyPr>
          <a:lstStyle/>
          <a:p>
            <a:pPr algn="l">
              <a:lnSpc>
                <a:spcPts val="2520"/>
              </a:lnSpc>
            </a:pPr>
            <a:r>
              <a:rPr lang="en-US" sz="1800" spc="-129">
                <a:solidFill>
                  <a:srgbClr val="FEC56E"/>
                </a:solidFill>
                <a:latin typeface="Helvetica World"/>
                <a:ea typeface="Helvetica World"/>
                <a:cs typeface="Helvetica World"/>
                <a:sym typeface="Helvetica World"/>
              </a:rPr>
              <a:t>Contact:</a:t>
            </a:r>
          </a:p>
        </p:txBody>
      </p:sp>
      <p:sp>
        <p:nvSpPr>
          <p:cNvPr name="TextBox 12" id="12"/>
          <p:cNvSpPr txBox="true"/>
          <p:nvPr/>
        </p:nvSpPr>
        <p:spPr>
          <a:xfrm rot="0">
            <a:off x="15456563" y="4770755"/>
            <a:ext cx="2237467" cy="372745"/>
          </a:xfrm>
          <a:prstGeom prst="rect">
            <a:avLst/>
          </a:prstGeom>
        </p:spPr>
        <p:txBody>
          <a:bodyPr anchor="t" rtlCol="false" tIns="0" lIns="0" bIns="0" rIns="0">
            <a:spAutoFit/>
          </a:bodyPr>
          <a:lstStyle/>
          <a:p>
            <a:pPr algn="l">
              <a:lnSpc>
                <a:spcPts val="3079"/>
              </a:lnSpc>
            </a:pPr>
            <a:r>
              <a:rPr lang="en-US" sz="2199" spc="-158">
                <a:solidFill>
                  <a:srgbClr val="FEC56E"/>
                </a:solidFill>
                <a:latin typeface="Fira Code"/>
                <a:ea typeface="Fira Code"/>
                <a:cs typeface="Fira Code"/>
                <a:sym typeface="Fira Code"/>
                <a:hlinkClick r:id="rId5" tooltip="tel:6139742787"/>
              </a:rPr>
              <a:t>6</a:t>
            </a:r>
            <a:r>
              <a:rPr lang="en-US" sz="2199" spc="-158">
                <a:solidFill>
                  <a:srgbClr val="FEC56E"/>
                </a:solidFill>
                <a:latin typeface="Fira Code"/>
                <a:ea typeface="Fira Code"/>
                <a:cs typeface="Fira Code"/>
                <a:sym typeface="Fira Code"/>
                <a:hlinkClick r:id="rId6" tooltip="tel:6139742787"/>
              </a:rPr>
              <a:t>13-974-2787</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378670">
            <a:off x="-3423605" y="4572759"/>
            <a:ext cx="13580688" cy="12979773"/>
          </a:xfrm>
          <a:custGeom>
            <a:avLst/>
            <a:gdLst/>
            <a:ahLst/>
            <a:cxnLst/>
            <a:rect r="r" b="b" t="t" l="l"/>
            <a:pathLst>
              <a:path h="12979773" w="13580688">
                <a:moveTo>
                  <a:pt x="0" y="0"/>
                </a:moveTo>
                <a:lnTo>
                  <a:pt x="13580688" y="0"/>
                </a:lnTo>
                <a:lnTo>
                  <a:pt x="13580688" y="12979773"/>
                </a:lnTo>
                <a:lnTo>
                  <a:pt x="0" y="12979773"/>
                </a:lnTo>
                <a:lnTo>
                  <a:pt x="0" y="0"/>
                </a:lnTo>
                <a:close/>
              </a:path>
            </a:pathLst>
          </a:custGeom>
          <a:blipFill>
            <a:blip r:embed="rId2">
              <a:alphaModFix amt="51000"/>
            </a:blip>
            <a:stretch>
              <a:fillRect l="0" t="0" r="0" b="0"/>
            </a:stretch>
          </a:blipFill>
        </p:spPr>
      </p:sp>
      <p:grpSp>
        <p:nvGrpSpPr>
          <p:cNvPr name="Group 3" id="3"/>
          <p:cNvGrpSpPr/>
          <p:nvPr/>
        </p:nvGrpSpPr>
        <p:grpSpPr>
          <a:xfrm rot="0">
            <a:off x="676038" y="4196528"/>
            <a:ext cx="9361210" cy="2671838"/>
            <a:chOff x="0" y="0"/>
            <a:chExt cx="1207192" cy="344552"/>
          </a:xfrm>
        </p:grpSpPr>
        <p:sp>
          <p:nvSpPr>
            <p:cNvPr name="Freeform 4" id="4"/>
            <p:cNvSpPr/>
            <p:nvPr/>
          </p:nvSpPr>
          <p:spPr>
            <a:xfrm flipH="false" flipV="false" rot="0">
              <a:off x="0" y="0"/>
              <a:ext cx="1207192" cy="344552"/>
            </a:xfrm>
            <a:custGeom>
              <a:avLst/>
              <a:gdLst/>
              <a:ahLst/>
              <a:cxnLst/>
              <a:rect r="r" b="b" t="t" l="l"/>
              <a:pathLst>
                <a:path h="344552" w="1207192">
                  <a:moveTo>
                    <a:pt x="0" y="0"/>
                  </a:moveTo>
                  <a:lnTo>
                    <a:pt x="1207192" y="0"/>
                  </a:lnTo>
                  <a:lnTo>
                    <a:pt x="1207192" y="344552"/>
                  </a:lnTo>
                  <a:lnTo>
                    <a:pt x="0" y="344552"/>
                  </a:lnTo>
                  <a:close/>
                </a:path>
              </a:pathLst>
            </a:custGeom>
            <a:blipFill>
              <a:blip r:embed="rId3"/>
              <a:stretch>
                <a:fillRect l="0" t="-283262" r="0" b="-142286"/>
              </a:stretch>
            </a:blipFill>
          </p:spPr>
        </p:sp>
      </p:grpSp>
      <p:sp>
        <p:nvSpPr>
          <p:cNvPr name="Freeform 5" id="5"/>
          <p:cNvSpPr/>
          <p:nvPr/>
        </p:nvSpPr>
        <p:spPr>
          <a:xfrm flipH="false" flipV="false" rot="0">
            <a:off x="676038" y="700021"/>
            <a:ext cx="319888" cy="322712"/>
          </a:xfrm>
          <a:custGeom>
            <a:avLst/>
            <a:gdLst/>
            <a:ahLst/>
            <a:cxnLst/>
            <a:rect r="r" b="b" t="t" l="l"/>
            <a:pathLst>
              <a:path h="322712" w="319888">
                <a:moveTo>
                  <a:pt x="0" y="0"/>
                </a:moveTo>
                <a:lnTo>
                  <a:pt x="319888" y="0"/>
                </a:lnTo>
                <a:lnTo>
                  <a:pt x="319888" y="322713"/>
                </a:lnTo>
                <a:lnTo>
                  <a:pt x="0" y="3227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0" y="3539501"/>
            <a:ext cx="12482288" cy="7008704"/>
          </a:xfrm>
          <a:custGeom>
            <a:avLst/>
            <a:gdLst/>
            <a:ahLst/>
            <a:cxnLst/>
            <a:rect r="r" b="b" t="t" l="l"/>
            <a:pathLst>
              <a:path h="7008704" w="12482288">
                <a:moveTo>
                  <a:pt x="0" y="0"/>
                </a:moveTo>
                <a:lnTo>
                  <a:pt x="12482288" y="0"/>
                </a:lnTo>
                <a:lnTo>
                  <a:pt x="12482288" y="7008704"/>
                </a:lnTo>
                <a:lnTo>
                  <a:pt x="0" y="7008704"/>
                </a:lnTo>
                <a:lnTo>
                  <a:pt x="0" y="0"/>
                </a:lnTo>
                <a:close/>
              </a:path>
            </a:pathLst>
          </a:custGeom>
          <a:blipFill>
            <a:blip r:embed="rId6"/>
            <a:stretch>
              <a:fillRect l="0" t="0" r="0" b="0"/>
            </a:stretch>
          </a:blipFill>
        </p:spPr>
      </p:sp>
      <p:sp>
        <p:nvSpPr>
          <p:cNvPr name="Freeform 7" id="7"/>
          <p:cNvSpPr/>
          <p:nvPr/>
        </p:nvSpPr>
        <p:spPr>
          <a:xfrm flipH="false" flipV="false" rot="0">
            <a:off x="12482288" y="-28575"/>
            <a:ext cx="5805712" cy="3992239"/>
          </a:xfrm>
          <a:custGeom>
            <a:avLst/>
            <a:gdLst/>
            <a:ahLst/>
            <a:cxnLst/>
            <a:rect r="r" b="b" t="t" l="l"/>
            <a:pathLst>
              <a:path h="3992239" w="5805712">
                <a:moveTo>
                  <a:pt x="0" y="0"/>
                </a:moveTo>
                <a:lnTo>
                  <a:pt x="5805712" y="0"/>
                </a:lnTo>
                <a:lnTo>
                  <a:pt x="5805712" y="3992239"/>
                </a:lnTo>
                <a:lnTo>
                  <a:pt x="0" y="3992239"/>
                </a:lnTo>
                <a:lnTo>
                  <a:pt x="0" y="0"/>
                </a:lnTo>
                <a:close/>
              </a:path>
            </a:pathLst>
          </a:custGeom>
          <a:blipFill>
            <a:blip r:embed="rId7"/>
            <a:stretch>
              <a:fillRect l="0" t="-41582" r="0" b="-51566"/>
            </a:stretch>
          </a:blipFill>
        </p:spPr>
      </p:sp>
      <p:sp>
        <p:nvSpPr>
          <p:cNvPr name="TextBox 8" id="8"/>
          <p:cNvSpPr txBox="true"/>
          <p:nvPr/>
        </p:nvSpPr>
        <p:spPr>
          <a:xfrm rot="0">
            <a:off x="1145185" y="655955"/>
            <a:ext cx="8208228" cy="372745"/>
          </a:xfrm>
          <a:prstGeom prst="rect">
            <a:avLst/>
          </a:prstGeom>
        </p:spPr>
        <p:txBody>
          <a:bodyPr anchor="t" rtlCol="false" tIns="0" lIns="0" bIns="0" rIns="0">
            <a:spAutoFit/>
          </a:bodyPr>
          <a:lstStyle/>
          <a:p>
            <a:pPr algn="l">
              <a:lnSpc>
                <a:spcPts val="3079"/>
              </a:lnSpc>
            </a:pPr>
            <a:r>
              <a:rPr lang="en-US" sz="2199" spc="-158">
                <a:solidFill>
                  <a:srgbClr val="E6AF59"/>
                </a:solidFill>
                <a:latin typeface="Fira Code"/>
                <a:ea typeface="Fira Code"/>
                <a:cs typeface="Fira Code"/>
                <a:sym typeface="Fira Code"/>
              </a:rPr>
              <a:t>Isaruit Inuit Arts Website Launch</a:t>
            </a:r>
          </a:p>
        </p:txBody>
      </p:sp>
      <p:sp>
        <p:nvSpPr>
          <p:cNvPr name="TextBox 9" id="9"/>
          <p:cNvSpPr txBox="true"/>
          <p:nvPr/>
        </p:nvSpPr>
        <p:spPr>
          <a:xfrm rot="0">
            <a:off x="676038" y="1434254"/>
            <a:ext cx="4284553" cy="1784985"/>
          </a:xfrm>
          <a:prstGeom prst="rect">
            <a:avLst/>
          </a:prstGeom>
        </p:spPr>
        <p:txBody>
          <a:bodyPr anchor="t" rtlCol="false" tIns="0" lIns="0" bIns="0" rIns="0">
            <a:spAutoFit/>
          </a:bodyPr>
          <a:lstStyle/>
          <a:p>
            <a:pPr algn="l">
              <a:lnSpc>
                <a:spcPts val="2880"/>
              </a:lnSpc>
            </a:pPr>
            <a:r>
              <a:rPr lang="en-US" sz="1800">
                <a:solidFill>
                  <a:srgbClr val="FEC56E"/>
                </a:solidFill>
                <a:latin typeface="Helvetica World"/>
                <a:ea typeface="Helvetica World"/>
                <a:cs typeface="Helvetica World"/>
                <a:sym typeface="Helvetica World"/>
              </a:rPr>
              <a:t>On Wedensday December 3, 2025 Isaruit Inuit Arts officially launched our newly redesigned website—a project that reflects months of hard work, dedication, and collaboration.</a:t>
            </a:r>
          </a:p>
        </p:txBody>
      </p:sp>
      <p:sp>
        <p:nvSpPr>
          <p:cNvPr name="TextBox 10" id="10"/>
          <p:cNvSpPr txBox="true"/>
          <p:nvPr/>
        </p:nvSpPr>
        <p:spPr>
          <a:xfrm rot="0">
            <a:off x="5752695" y="1434254"/>
            <a:ext cx="5747809" cy="1784985"/>
          </a:xfrm>
          <a:prstGeom prst="rect">
            <a:avLst/>
          </a:prstGeom>
        </p:spPr>
        <p:txBody>
          <a:bodyPr anchor="t" rtlCol="false" tIns="0" lIns="0" bIns="0" rIns="0">
            <a:spAutoFit/>
          </a:bodyPr>
          <a:lstStyle/>
          <a:p>
            <a:pPr algn="l">
              <a:lnSpc>
                <a:spcPts val="2880"/>
              </a:lnSpc>
            </a:pPr>
            <a:r>
              <a:rPr lang="en-US" sz="1800">
                <a:solidFill>
                  <a:srgbClr val="FEC56E"/>
                </a:solidFill>
                <a:latin typeface="Helvetica World"/>
                <a:ea typeface="Helvetica World"/>
                <a:cs typeface="Helvetica World"/>
                <a:sym typeface="Helvetica World"/>
              </a:rPr>
              <a:t>This refresh isn’t just cosmetic. It’s a meaningful upgrade to how we tell our story, support our users, and showcase the work that drives our organization forward. The new site is cleaner, easier to navigate, and built with our community in mind.</a:t>
            </a:r>
          </a:p>
        </p:txBody>
      </p:sp>
      <p:sp>
        <p:nvSpPr>
          <p:cNvPr name="TextBox 11" id="11"/>
          <p:cNvSpPr txBox="true"/>
          <p:nvPr/>
        </p:nvSpPr>
        <p:spPr>
          <a:xfrm rot="0">
            <a:off x="14214696" y="9210675"/>
            <a:ext cx="3895607" cy="349250"/>
          </a:xfrm>
          <a:prstGeom prst="rect">
            <a:avLst/>
          </a:prstGeom>
        </p:spPr>
        <p:txBody>
          <a:bodyPr anchor="t" rtlCol="false" tIns="0" lIns="0" bIns="0" rIns="0">
            <a:spAutoFit/>
          </a:bodyPr>
          <a:lstStyle/>
          <a:p>
            <a:pPr algn="r">
              <a:lnSpc>
                <a:spcPts val="2800"/>
              </a:lnSpc>
            </a:pPr>
            <a:r>
              <a:rPr lang="en-US" sz="2000" spc="-144">
                <a:solidFill>
                  <a:srgbClr val="E6AF59"/>
                </a:solidFill>
                <a:latin typeface="Fira Code"/>
                <a:ea typeface="Fira Code"/>
                <a:cs typeface="Fira Code"/>
                <a:sym typeface="Fira Code"/>
              </a:rPr>
              <a:t>www.isaruit.ca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1378992">
            <a:off x="11290289" y="2895589"/>
            <a:ext cx="9970237" cy="8229600"/>
          </a:xfrm>
          <a:custGeom>
            <a:avLst/>
            <a:gdLst/>
            <a:ahLst/>
            <a:cxnLst/>
            <a:rect r="r" b="b" t="t" l="l"/>
            <a:pathLst>
              <a:path h="8229600" w="9970237">
                <a:moveTo>
                  <a:pt x="0" y="0"/>
                </a:moveTo>
                <a:lnTo>
                  <a:pt x="9970237" y="0"/>
                </a:lnTo>
                <a:lnTo>
                  <a:pt x="9970237" y="8229600"/>
                </a:lnTo>
                <a:lnTo>
                  <a:pt x="0" y="8229600"/>
                </a:lnTo>
                <a:lnTo>
                  <a:pt x="0" y="0"/>
                </a:lnTo>
                <a:close/>
              </a:path>
            </a:pathLst>
          </a:custGeom>
          <a:blipFill>
            <a:blip r:embed="rId2">
              <a:alphaModFix amt="51000"/>
            </a:blip>
            <a:stretch>
              <a:fillRect l="0" t="0" r="0" b="0"/>
            </a:stretch>
          </a:blipFill>
          <a:ln cap="sq">
            <a:noFill/>
            <a:prstDash val="solid"/>
            <a:miter/>
          </a:ln>
        </p:spPr>
      </p:sp>
      <p:sp>
        <p:nvSpPr>
          <p:cNvPr name="TextBox 3" id="3"/>
          <p:cNvSpPr txBox="true"/>
          <p:nvPr/>
        </p:nvSpPr>
        <p:spPr>
          <a:xfrm rot="0">
            <a:off x="0" y="687286"/>
            <a:ext cx="18288000" cy="831946"/>
          </a:xfrm>
          <a:prstGeom prst="rect">
            <a:avLst/>
          </a:prstGeom>
        </p:spPr>
        <p:txBody>
          <a:bodyPr anchor="t" rtlCol="false" tIns="0" lIns="0" bIns="0" rIns="0">
            <a:spAutoFit/>
          </a:bodyPr>
          <a:lstStyle/>
          <a:p>
            <a:pPr algn="ctr">
              <a:lnSpc>
                <a:spcPts val="4728"/>
              </a:lnSpc>
            </a:pPr>
            <a:r>
              <a:rPr lang="en-US" b="true" sz="7274" spc="-523">
                <a:solidFill>
                  <a:srgbClr val="FEC56E"/>
                </a:solidFill>
                <a:latin typeface="Helvetica World Bold"/>
                <a:ea typeface="Helvetica World Bold"/>
                <a:cs typeface="Helvetica World Bold"/>
                <a:sym typeface="Helvetica World Bold"/>
              </a:rPr>
              <a:t>Guided by Inuit Qaujimajatuqangit Principles</a:t>
            </a:r>
          </a:p>
        </p:txBody>
      </p:sp>
      <p:sp>
        <p:nvSpPr>
          <p:cNvPr name="Freeform 4" id="4"/>
          <p:cNvSpPr/>
          <p:nvPr/>
        </p:nvSpPr>
        <p:spPr>
          <a:xfrm flipH="false" flipV="false" rot="-8617094">
            <a:off x="-4113086" y="-2839072"/>
            <a:ext cx="8226171" cy="8229600"/>
          </a:xfrm>
          <a:custGeom>
            <a:avLst/>
            <a:gdLst/>
            <a:ahLst/>
            <a:cxnLst/>
            <a:rect r="r" b="b" t="t" l="l"/>
            <a:pathLst>
              <a:path h="8229600" w="8226171">
                <a:moveTo>
                  <a:pt x="0" y="0"/>
                </a:moveTo>
                <a:lnTo>
                  <a:pt x="8226172" y="0"/>
                </a:lnTo>
                <a:lnTo>
                  <a:pt x="8226172" y="8229600"/>
                </a:lnTo>
                <a:lnTo>
                  <a:pt x="0" y="8229600"/>
                </a:lnTo>
                <a:lnTo>
                  <a:pt x="0" y="0"/>
                </a:lnTo>
                <a:close/>
              </a:path>
            </a:pathLst>
          </a:custGeom>
          <a:blipFill>
            <a:blip r:embed="rId3">
              <a:alphaModFix amt="51000"/>
            </a:blip>
            <a:stretch>
              <a:fillRect l="0" t="0" r="0" b="0"/>
            </a:stretch>
          </a:blipFill>
          <a:ln cap="sq">
            <a:noFill/>
            <a:prstDash val="solid"/>
            <a:miter/>
          </a:ln>
        </p:spPr>
      </p:sp>
      <p:sp>
        <p:nvSpPr>
          <p:cNvPr name="Freeform 5" id="5"/>
          <p:cNvSpPr/>
          <p:nvPr/>
        </p:nvSpPr>
        <p:spPr>
          <a:xfrm flipH="false" flipV="false" rot="0">
            <a:off x="-244060" y="2271707"/>
            <a:ext cx="18776119" cy="6235906"/>
          </a:xfrm>
          <a:custGeom>
            <a:avLst/>
            <a:gdLst/>
            <a:ahLst/>
            <a:cxnLst/>
            <a:rect r="r" b="b" t="t" l="l"/>
            <a:pathLst>
              <a:path h="6235906" w="18776119">
                <a:moveTo>
                  <a:pt x="0" y="0"/>
                </a:moveTo>
                <a:lnTo>
                  <a:pt x="18776120" y="0"/>
                </a:lnTo>
                <a:lnTo>
                  <a:pt x="18776120" y="6235906"/>
                </a:lnTo>
                <a:lnTo>
                  <a:pt x="0" y="6235906"/>
                </a:lnTo>
                <a:lnTo>
                  <a:pt x="0" y="0"/>
                </a:lnTo>
                <a:close/>
              </a:path>
            </a:pathLst>
          </a:custGeom>
          <a:blipFill>
            <a:blip r:embed="rId4"/>
            <a:stretch>
              <a:fillRect l="0" t="0" r="0" b="0"/>
            </a:stretch>
          </a:blipFill>
        </p:spPr>
      </p:sp>
      <p:sp>
        <p:nvSpPr>
          <p:cNvPr name="TextBox 6" id="6"/>
          <p:cNvSpPr txBox="true"/>
          <p:nvPr/>
        </p:nvSpPr>
        <p:spPr>
          <a:xfrm rot="0">
            <a:off x="671775" y="9210675"/>
            <a:ext cx="3895607" cy="349250"/>
          </a:xfrm>
          <a:prstGeom prst="rect">
            <a:avLst/>
          </a:prstGeom>
        </p:spPr>
        <p:txBody>
          <a:bodyPr anchor="t" rtlCol="false" tIns="0" lIns="0" bIns="0" rIns="0">
            <a:spAutoFit/>
          </a:bodyPr>
          <a:lstStyle/>
          <a:p>
            <a:pPr algn="l">
              <a:lnSpc>
                <a:spcPts val="2800"/>
              </a:lnSpc>
            </a:pPr>
            <a:r>
              <a:rPr lang="en-US" sz="2000" spc="-144">
                <a:solidFill>
                  <a:srgbClr val="E6AF59"/>
                </a:solidFill>
                <a:latin typeface="Fira Code"/>
                <a:ea typeface="Fira Code"/>
                <a:cs typeface="Fira Code"/>
                <a:sym typeface="Fira Code"/>
              </a:rPr>
              <a:t>www.isaruit.ca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grpSp>
        <p:nvGrpSpPr>
          <p:cNvPr name="Group 2" id="2"/>
          <p:cNvGrpSpPr/>
          <p:nvPr/>
        </p:nvGrpSpPr>
        <p:grpSpPr>
          <a:xfrm rot="0">
            <a:off x="6254972" y="5358566"/>
            <a:ext cx="12264684" cy="5788254"/>
            <a:chOff x="0" y="0"/>
            <a:chExt cx="3230205" cy="1524479"/>
          </a:xfrm>
        </p:grpSpPr>
        <p:sp>
          <p:nvSpPr>
            <p:cNvPr name="Freeform 3" id="3"/>
            <p:cNvSpPr/>
            <p:nvPr/>
          </p:nvSpPr>
          <p:spPr>
            <a:xfrm flipH="false" flipV="false" rot="0">
              <a:off x="0" y="0"/>
              <a:ext cx="3230205" cy="1524479"/>
            </a:xfrm>
            <a:custGeom>
              <a:avLst/>
              <a:gdLst/>
              <a:ahLst/>
              <a:cxnLst/>
              <a:rect r="r" b="b" t="t" l="l"/>
              <a:pathLst>
                <a:path h="1524479" w="3230205">
                  <a:moveTo>
                    <a:pt x="0" y="0"/>
                  </a:moveTo>
                  <a:lnTo>
                    <a:pt x="3230205" y="0"/>
                  </a:lnTo>
                  <a:lnTo>
                    <a:pt x="3230205" y="1524479"/>
                  </a:lnTo>
                  <a:lnTo>
                    <a:pt x="0" y="1524479"/>
                  </a:lnTo>
                  <a:close/>
                </a:path>
              </a:pathLst>
            </a:custGeom>
            <a:solidFill>
              <a:srgbClr val="FEC56E"/>
            </a:solidFill>
          </p:spPr>
        </p:sp>
        <p:sp>
          <p:nvSpPr>
            <p:cNvPr name="TextBox 4" id="4"/>
            <p:cNvSpPr txBox="true"/>
            <p:nvPr/>
          </p:nvSpPr>
          <p:spPr>
            <a:xfrm>
              <a:off x="0" y="-38100"/>
              <a:ext cx="3230205" cy="1562579"/>
            </a:xfrm>
            <a:prstGeom prst="rect">
              <a:avLst/>
            </a:prstGeom>
          </p:spPr>
          <p:txBody>
            <a:bodyPr anchor="ctr" rtlCol="false" tIns="50800" lIns="50800" bIns="50800" rIns="50800"/>
            <a:lstStyle/>
            <a:p>
              <a:pPr algn="ctr">
                <a:lnSpc>
                  <a:spcPts val="3079"/>
                </a:lnSpc>
              </a:pPr>
            </a:p>
          </p:txBody>
        </p:sp>
      </p:grpSp>
      <p:sp>
        <p:nvSpPr>
          <p:cNvPr name="Freeform 5" id="5"/>
          <p:cNvSpPr/>
          <p:nvPr/>
        </p:nvSpPr>
        <p:spPr>
          <a:xfrm flipH="false" flipV="false" rot="0">
            <a:off x="6776356" y="5560425"/>
            <a:ext cx="319888" cy="322712"/>
          </a:xfrm>
          <a:custGeom>
            <a:avLst/>
            <a:gdLst/>
            <a:ahLst/>
            <a:cxnLst/>
            <a:rect r="r" b="b" t="t" l="l"/>
            <a:pathLst>
              <a:path h="322712" w="319888">
                <a:moveTo>
                  <a:pt x="0" y="0"/>
                </a:moveTo>
                <a:lnTo>
                  <a:pt x="319888" y="0"/>
                </a:lnTo>
                <a:lnTo>
                  <a:pt x="319888" y="322712"/>
                </a:lnTo>
                <a:lnTo>
                  <a:pt x="0" y="3227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568289" y="5554458"/>
            <a:ext cx="319888" cy="322712"/>
          </a:xfrm>
          <a:custGeom>
            <a:avLst/>
            <a:gdLst/>
            <a:ahLst/>
            <a:cxnLst/>
            <a:rect r="r" b="b" t="t" l="l"/>
            <a:pathLst>
              <a:path h="322712" w="319888">
                <a:moveTo>
                  <a:pt x="0" y="0"/>
                </a:moveTo>
                <a:lnTo>
                  <a:pt x="319889" y="0"/>
                </a:lnTo>
                <a:lnTo>
                  <a:pt x="319889" y="322712"/>
                </a:lnTo>
                <a:lnTo>
                  <a:pt x="0" y="3227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886990">
            <a:off x="-4135390" y="-8389405"/>
            <a:ext cx="13580688" cy="12979773"/>
          </a:xfrm>
          <a:custGeom>
            <a:avLst/>
            <a:gdLst/>
            <a:ahLst/>
            <a:cxnLst/>
            <a:rect r="r" b="b" t="t" l="l"/>
            <a:pathLst>
              <a:path h="12979773" w="13580688">
                <a:moveTo>
                  <a:pt x="0" y="0"/>
                </a:moveTo>
                <a:lnTo>
                  <a:pt x="13580688" y="0"/>
                </a:lnTo>
                <a:lnTo>
                  <a:pt x="13580688" y="12979772"/>
                </a:lnTo>
                <a:lnTo>
                  <a:pt x="0" y="12979772"/>
                </a:lnTo>
                <a:lnTo>
                  <a:pt x="0" y="0"/>
                </a:lnTo>
                <a:close/>
              </a:path>
            </a:pathLst>
          </a:custGeom>
          <a:blipFill>
            <a:blip r:embed="rId4">
              <a:alphaModFix amt="51000"/>
            </a:blip>
            <a:stretch>
              <a:fillRect l="0" t="0" r="0" b="0"/>
            </a:stretch>
          </a:blipFill>
        </p:spPr>
      </p:sp>
      <p:sp>
        <p:nvSpPr>
          <p:cNvPr name="Freeform 8" id="8"/>
          <p:cNvSpPr/>
          <p:nvPr/>
        </p:nvSpPr>
        <p:spPr>
          <a:xfrm flipH="false" flipV="false" rot="0">
            <a:off x="0" y="5358566"/>
            <a:ext cx="6254972" cy="6185735"/>
          </a:xfrm>
          <a:custGeom>
            <a:avLst/>
            <a:gdLst/>
            <a:ahLst/>
            <a:cxnLst/>
            <a:rect r="r" b="b" t="t" l="l"/>
            <a:pathLst>
              <a:path h="6185735" w="6254972">
                <a:moveTo>
                  <a:pt x="0" y="0"/>
                </a:moveTo>
                <a:lnTo>
                  <a:pt x="6254972" y="0"/>
                </a:lnTo>
                <a:lnTo>
                  <a:pt x="6254972" y="6185735"/>
                </a:lnTo>
                <a:lnTo>
                  <a:pt x="0" y="6185735"/>
                </a:lnTo>
                <a:lnTo>
                  <a:pt x="0" y="0"/>
                </a:lnTo>
                <a:close/>
              </a:path>
            </a:pathLst>
          </a:custGeom>
          <a:blipFill>
            <a:blip r:embed="rId5"/>
            <a:stretch>
              <a:fillRect l="0" t="-29480" r="0" b="-4823"/>
            </a:stretch>
          </a:blipFill>
        </p:spPr>
      </p:sp>
      <p:sp>
        <p:nvSpPr>
          <p:cNvPr name="Freeform 9" id="9"/>
          <p:cNvSpPr/>
          <p:nvPr/>
        </p:nvSpPr>
        <p:spPr>
          <a:xfrm flipH="false" flipV="false" rot="0">
            <a:off x="14170601" y="0"/>
            <a:ext cx="4117399" cy="5358566"/>
          </a:xfrm>
          <a:custGeom>
            <a:avLst/>
            <a:gdLst/>
            <a:ahLst/>
            <a:cxnLst/>
            <a:rect r="r" b="b" t="t" l="l"/>
            <a:pathLst>
              <a:path h="5358566" w="4117399">
                <a:moveTo>
                  <a:pt x="0" y="0"/>
                </a:moveTo>
                <a:lnTo>
                  <a:pt x="4117399" y="0"/>
                </a:lnTo>
                <a:lnTo>
                  <a:pt x="4117399" y="5358566"/>
                </a:lnTo>
                <a:lnTo>
                  <a:pt x="0" y="5358566"/>
                </a:lnTo>
                <a:lnTo>
                  <a:pt x="0" y="0"/>
                </a:lnTo>
                <a:close/>
              </a:path>
            </a:pathLst>
          </a:custGeom>
          <a:blipFill>
            <a:blip r:embed="rId6"/>
            <a:stretch>
              <a:fillRect l="0" t="0" r="-16873" b="-19544"/>
            </a:stretch>
          </a:blipFill>
        </p:spPr>
      </p:sp>
      <p:sp>
        <p:nvSpPr>
          <p:cNvPr name="TextBox 10" id="10"/>
          <p:cNvSpPr txBox="true"/>
          <p:nvPr/>
        </p:nvSpPr>
        <p:spPr>
          <a:xfrm rot="0">
            <a:off x="675617" y="1004282"/>
            <a:ext cx="6100739" cy="1909698"/>
          </a:xfrm>
          <a:prstGeom prst="rect">
            <a:avLst/>
          </a:prstGeom>
        </p:spPr>
        <p:txBody>
          <a:bodyPr anchor="t" rtlCol="false" tIns="0" lIns="0" bIns="0" rIns="0">
            <a:spAutoFit/>
          </a:bodyPr>
          <a:lstStyle/>
          <a:p>
            <a:pPr algn="l">
              <a:lnSpc>
                <a:spcPts val="10901"/>
              </a:lnSpc>
            </a:pPr>
            <a:r>
              <a:rPr lang="en-US" b="true" sz="16771" spc="-1207">
                <a:solidFill>
                  <a:srgbClr val="FEC56E"/>
                </a:solidFill>
                <a:latin typeface="Helvetica World Bold"/>
                <a:ea typeface="Helvetica World Bold"/>
                <a:cs typeface="Helvetica World Bold"/>
                <a:sym typeface="Helvetica World Bold"/>
              </a:rPr>
              <a:t>Vision</a:t>
            </a:r>
          </a:p>
        </p:txBody>
      </p:sp>
      <p:sp>
        <p:nvSpPr>
          <p:cNvPr name="TextBox 11" id="11"/>
          <p:cNvSpPr txBox="true"/>
          <p:nvPr/>
        </p:nvSpPr>
        <p:spPr>
          <a:xfrm rot="0">
            <a:off x="675617" y="2675419"/>
            <a:ext cx="7184447" cy="1909698"/>
          </a:xfrm>
          <a:prstGeom prst="rect">
            <a:avLst/>
          </a:prstGeom>
        </p:spPr>
        <p:txBody>
          <a:bodyPr anchor="t" rtlCol="false" tIns="0" lIns="0" bIns="0" rIns="0">
            <a:spAutoFit/>
          </a:bodyPr>
          <a:lstStyle/>
          <a:p>
            <a:pPr algn="l">
              <a:lnSpc>
                <a:spcPts val="10901"/>
              </a:lnSpc>
            </a:pPr>
            <a:r>
              <a:rPr lang="en-US" b="true" sz="16771" spc="-1207">
                <a:solidFill>
                  <a:srgbClr val="FEC56E"/>
                </a:solidFill>
                <a:latin typeface="Helvetica World Bold"/>
                <a:ea typeface="Helvetica World Bold"/>
                <a:cs typeface="Helvetica World Bold"/>
                <a:sym typeface="Helvetica World Bold"/>
              </a:rPr>
              <a:t>Mission</a:t>
            </a:r>
          </a:p>
        </p:txBody>
      </p:sp>
      <p:sp>
        <p:nvSpPr>
          <p:cNvPr name="TextBox 12" id="12"/>
          <p:cNvSpPr txBox="true"/>
          <p:nvPr/>
        </p:nvSpPr>
        <p:spPr>
          <a:xfrm rot="0">
            <a:off x="6058343" y="1004282"/>
            <a:ext cx="1964586" cy="1909698"/>
          </a:xfrm>
          <a:prstGeom prst="rect">
            <a:avLst/>
          </a:prstGeom>
        </p:spPr>
        <p:txBody>
          <a:bodyPr anchor="t" rtlCol="false" tIns="0" lIns="0" bIns="0" rIns="0">
            <a:spAutoFit/>
          </a:bodyPr>
          <a:lstStyle/>
          <a:p>
            <a:pPr algn="r">
              <a:lnSpc>
                <a:spcPts val="10901"/>
              </a:lnSpc>
            </a:pPr>
            <a:r>
              <a:rPr lang="en-US" b="true" sz="16771" spc="-1207">
                <a:solidFill>
                  <a:srgbClr val="E6AF59"/>
                </a:solidFill>
                <a:latin typeface="Helvetica World Bold"/>
                <a:ea typeface="Helvetica World Bold"/>
                <a:cs typeface="Helvetica World Bold"/>
                <a:sym typeface="Helvetica World Bold"/>
              </a:rPr>
              <a:t>&amp;</a:t>
            </a:r>
          </a:p>
        </p:txBody>
      </p:sp>
      <p:sp>
        <p:nvSpPr>
          <p:cNvPr name="TextBox 13" id="13"/>
          <p:cNvSpPr txBox="true"/>
          <p:nvPr/>
        </p:nvSpPr>
        <p:spPr>
          <a:xfrm rot="0">
            <a:off x="7245503" y="5516358"/>
            <a:ext cx="2872063" cy="372745"/>
          </a:xfrm>
          <a:prstGeom prst="rect">
            <a:avLst/>
          </a:prstGeom>
        </p:spPr>
        <p:txBody>
          <a:bodyPr anchor="t" rtlCol="false" tIns="0" lIns="0" bIns="0" rIns="0">
            <a:spAutoFit/>
          </a:bodyPr>
          <a:lstStyle/>
          <a:p>
            <a:pPr algn="l">
              <a:lnSpc>
                <a:spcPts val="3079"/>
              </a:lnSpc>
            </a:pPr>
            <a:r>
              <a:rPr lang="en-US" sz="2199" spc="-158">
                <a:solidFill>
                  <a:srgbClr val="931B2F"/>
                </a:solidFill>
                <a:latin typeface="Fira Code"/>
                <a:ea typeface="Fira Code"/>
                <a:cs typeface="Fira Code"/>
                <a:sym typeface="Fira Code"/>
              </a:rPr>
              <a:t>Our Vision</a:t>
            </a:r>
          </a:p>
        </p:txBody>
      </p:sp>
      <p:sp>
        <p:nvSpPr>
          <p:cNvPr name="TextBox 14" id="14"/>
          <p:cNvSpPr txBox="true"/>
          <p:nvPr/>
        </p:nvSpPr>
        <p:spPr>
          <a:xfrm rot="0">
            <a:off x="13037437" y="5510392"/>
            <a:ext cx="2872063" cy="372745"/>
          </a:xfrm>
          <a:prstGeom prst="rect">
            <a:avLst/>
          </a:prstGeom>
        </p:spPr>
        <p:txBody>
          <a:bodyPr anchor="t" rtlCol="false" tIns="0" lIns="0" bIns="0" rIns="0">
            <a:spAutoFit/>
          </a:bodyPr>
          <a:lstStyle/>
          <a:p>
            <a:pPr algn="l">
              <a:lnSpc>
                <a:spcPts val="3079"/>
              </a:lnSpc>
            </a:pPr>
            <a:r>
              <a:rPr lang="en-US" sz="2199" spc="-158">
                <a:solidFill>
                  <a:srgbClr val="931B2F"/>
                </a:solidFill>
                <a:latin typeface="Fira Code"/>
                <a:ea typeface="Fira Code"/>
                <a:cs typeface="Fira Code"/>
                <a:sym typeface="Fira Code"/>
              </a:rPr>
              <a:t>Our Mission</a:t>
            </a:r>
          </a:p>
        </p:txBody>
      </p:sp>
      <p:sp>
        <p:nvSpPr>
          <p:cNvPr name="TextBox 15" id="15"/>
          <p:cNvSpPr txBox="true"/>
          <p:nvPr/>
        </p:nvSpPr>
        <p:spPr>
          <a:xfrm rot="0">
            <a:off x="6254972" y="6060039"/>
            <a:ext cx="4805937" cy="4318635"/>
          </a:xfrm>
          <a:prstGeom prst="rect">
            <a:avLst/>
          </a:prstGeom>
        </p:spPr>
        <p:txBody>
          <a:bodyPr anchor="t" rtlCol="false" tIns="0" lIns="0" bIns="0" rIns="0">
            <a:spAutoFit/>
          </a:bodyPr>
          <a:lstStyle/>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a:t>
            </a:r>
            <a:r>
              <a:rPr lang="en-US" sz="1800">
                <a:solidFill>
                  <a:srgbClr val="931B2F"/>
                </a:solidFill>
                <a:latin typeface="Helvetica World"/>
                <a:ea typeface="Helvetica World"/>
                <a:cs typeface="Helvetica World"/>
                <a:sym typeface="Helvetica World"/>
              </a:rPr>
              <a:t>o honor Inuit identity through art: Isaruit is founded on the spirit of restoration, reconciliation, and reconnection.</a:t>
            </a:r>
          </a:p>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To provide a safe and welcoming space: They aim to create a community for Inuit artists to practice skills and support one another.</a:t>
            </a:r>
          </a:p>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To ensure Inuit voices are celebrated: Their goal is to nurture the growth of Inuit creators and ensure their voices are respected and heard. </a:t>
            </a:r>
          </a:p>
          <a:p>
            <a:pPr algn="l">
              <a:lnSpc>
                <a:spcPts val="2880"/>
              </a:lnSpc>
            </a:pPr>
          </a:p>
        </p:txBody>
      </p:sp>
      <p:sp>
        <p:nvSpPr>
          <p:cNvPr name="TextBox 16" id="16"/>
          <p:cNvSpPr txBox="true"/>
          <p:nvPr/>
        </p:nvSpPr>
        <p:spPr>
          <a:xfrm rot="0">
            <a:off x="12568289" y="6041503"/>
            <a:ext cx="5024958" cy="4318635"/>
          </a:xfrm>
          <a:prstGeom prst="rect">
            <a:avLst/>
          </a:prstGeom>
        </p:spPr>
        <p:txBody>
          <a:bodyPr anchor="t" rtlCol="false" tIns="0" lIns="0" bIns="0" rIns="0">
            <a:spAutoFit/>
          </a:bodyPr>
          <a:lstStyle/>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a:t>
            </a:r>
            <a:r>
              <a:rPr lang="en-US" sz="1800">
                <a:solidFill>
                  <a:srgbClr val="931B2F"/>
                </a:solidFill>
                <a:latin typeface="Helvetica World"/>
                <a:ea typeface="Helvetica World"/>
                <a:cs typeface="Helvetica World"/>
                <a:sym typeface="Helvetica World"/>
              </a:rPr>
              <a:t>o inspire lifelong creativity and learning: This is achieved by sharing Inuit traditions, knowledge, and language through the arts.</a:t>
            </a:r>
          </a:p>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To empower Inuit artists: They focus on skill development and community support to nurture artistic talents and preserve cultural heritage.</a:t>
            </a:r>
          </a:p>
          <a:p>
            <a:pPr algn="l" marL="388620" indent="-194310" lvl="1">
              <a:lnSpc>
                <a:spcPts val="2880"/>
              </a:lnSpc>
              <a:buFont typeface="Arial"/>
              <a:buChar char="•"/>
            </a:pPr>
            <a:r>
              <a:rPr lang="en-US" sz="1800">
                <a:solidFill>
                  <a:srgbClr val="931B2F"/>
                </a:solidFill>
                <a:latin typeface="Helvetica World"/>
                <a:ea typeface="Helvetica World"/>
                <a:cs typeface="Helvetica World"/>
                <a:sym typeface="Helvetica World"/>
              </a:rPr>
              <a:t>To foster a strong sense of community: Through shared experiences, mentorship, and programs, they connect Inuit artists in Ottawa and beyond. </a:t>
            </a:r>
          </a:p>
          <a:p>
            <a:pPr algn="l">
              <a:lnSpc>
                <a:spcPts val="2880"/>
              </a:lnSpc>
            </a:pPr>
          </a:p>
        </p:txBody>
      </p:sp>
      <p:sp>
        <p:nvSpPr>
          <p:cNvPr name="TextBox 17" id="17"/>
          <p:cNvSpPr txBox="true"/>
          <p:nvPr/>
        </p:nvSpPr>
        <p:spPr>
          <a:xfrm rot="0">
            <a:off x="723927" y="4386679"/>
            <a:ext cx="4807118" cy="349250"/>
          </a:xfrm>
          <a:prstGeom prst="rect">
            <a:avLst/>
          </a:prstGeom>
        </p:spPr>
        <p:txBody>
          <a:bodyPr anchor="t" rtlCol="false" tIns="0" lIns="0" bIns="0" rIns="0">
            <a:spAutoFit/>
          </a:bodyPr>
          <a:lstStyle/>
          <a:p>
            <a:pPr algn="ctr">
              <a:lnSpc>
                <a:spcPts val="2800"/>
              </a:lnSpc>
            </a:pPr>
            <a:r>
              <a:rPr lang="en-US" sz="2000" spc="-144">
                <a:solidFill>
                  <a:srgbClr val="E6AF59"/>
                </a:solidFill>
                <a:latin typeface="Fira Code"/>
                <a:ea typeface="Fira Code"/>
                <a:cs typeface="Fira Code"/>
                <a:sym typeface="Fira Code"/>
              </a:rPr>
              <a:t>www.isaruit.ca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6AF59"/>
        </a:solidFill>
      </p:bgPr>
    </p:bg>
    <p:spTree>
      <p:nvGrpSpPr>
        <p:cNvPr id="1" name=""/>
        <p:cNvGrpSpPr/>
        <p:nvPr/>
      </p:nvGrpSpPr>
      <p:grpSpPr>
        <a:xfrm>
          <a:off x="0" y="0"/>
          <a:ext cx="0" cy="0"/>
          <a:chOff x="0" y="0"/>
          <a:chExt cx="0" cy="0"/>
        </a:xfrm>
      </p:grpSpPr>
      <p:sp>
        <p:nvSpPr>
          <p:cNvPr name="Freeform 2" id="2"/>
          <p:cNvSpPr/>
          <p:nvPr/>
        </p:nvSpPr>
        <p:spPr>
          <a:xfrm flipH="false" flipV="false" rot="-8617094">
            <a:off x="-5771226" y="-156925"/>
            <a:ext cx="8226171" cy="8229600"/>
          </a:xfrm>
          <a:custGeom>
            <a:avLst/>
            <a:gdLst/>
            <a:ahLst/>
            <a:cxnLst/>
            <a:rect r="r" b="b" t="t" l="l"/>
            <a:pathLst>
              <a:path h="8229600" w="8226171">
                <a:moveTo>
                  <a:pt x="0" y="0"/>
                </a:moveTo>
                <a:lnTo>
                  <a:pt x="8226171" y="0"/>
                </a:lnTo>
                <a:lnTo>
                  <a:pt x="8226171" y="8229600"/>
                </a:lnTo>
                <a:lnTo>
                  <a:pt x="0" y="8229600"/>
                </a:lnTo>
                <a:lnTo>
                  <a:pt x="0" y="0"/>
                </a:lnTo>
                <a:close/>
              </a:path>
            </a:pathLst>
          </a:custGeom>
          <a:blipFill>
            <a:blip r:embed="rId2">
              <a:alphaModFix amt="51000"/>
            </a:blip>
            <a:stretch>
              <a:fillRect l="0" t="0" r="0" b="0"/>
            </a:stretch>
          </a:blipFill>
          <a:ln cap="sq">
            <a:noFill/>
            <a:prstDash val="solid"/>
            <a:miter/>
          </a:ln>
        </p:spPr>
      </p:sp>
      <p:sp>
        <p:nvSpPr>
          <p:cNvPr name="Freeform 3" id="3"/>
          <p:cNvSpPr/>
          <p:nvPr/>
        </p:nvSpPr>
        <p:spPr>
          <a:xfrm flipH="false" flipV="false" rot="-378670">
            <a:off x="5816131" y="-6666074"/>
            <a:ext cx="13580688" cy="12979773"/>
          </a:xfrm>
          <a:custGeom>
            <a:avLst/>
            <a:gdLst/>
            <a:ahLst/>
            <a:cxnLst/>
            <a:rect r="r" b="b" t="t" l="l"/>
            <a:pathLst>
              <a:path h="12979773" w="13580688">
                <a:moveTo>
                  <a:pt x="0" y="0"/>
                </a:moveTo>
                <a:lnTo>
                  <a:pt x="13580688" y="0"/>
                </a:lnTo>
                <a:lnTo>
                  <a:pt x="13580688" y="12979773"/>
                </a:lnTo>
                <a:lnTo>
                  <a:pt x="0" y="12979773"/>
                </a:lnTo>
                <a:lnTo>
                  <a:pt x="0" y="0"/>
                </a:lnTo>
                <a:close/>
              </a:path>
            </a:pathLst>
          </a:custGeom>
          <a:blipFill>
            <a:blip r:embed="rId3">
              <a:alphaModFix amt="51000"/>
            </a:blip>
            <a:stretch>
              <a:fillRect l="0" t="0" r="0" b="0"/>
            </a:stretch>
          </a:blipFill>
        </p:spPr>
      </p:sp>
      <p:sp>
        <p:nvSpPr>
          <p:cNvPr name="Freeform 4" id="4"/>
          <p:cNvSpPr/>
          <p:nvPr/>
        </p:nvSpPr>
        <p:spPr>
          <a:xfrm flipH="false" flipV="false" rot="0">
            <a:off x="11924549" y="1307069"/>
            <a:ext cx="5805712" cy="7710963"/>
          </a:xfrm>
          <a:custGeom>
            <a:avLst/>
            <a:gdLst/>
            <a:ahLst/>
            <a:cxnLst/>
            <a:rect r="r" b="b" t="t" l="l"/>
            <a:pathLst>
              <a:path h="7710963" w="5805712">
                <a:moveTo>
                  <a:pt x="0" y="0"/>
                </a:moveTo>
                <a:lnTo>
                  <a:pt x="5805712" y="0"/>
                </a:lnTo>
                <a:lnTo>
                  <a:pt x="5805712" y="7710962"/>
                </a:lnTo>
                <a:lnTo>
                  <a:pt x="0" y="7710962"/>
                </a:lnTo>
                <a:lnTo>
                  <a:pt x="0" y="0"/>
                </a:lnTo>
                <a:close/>
              </a:path>
            </a:pathLst>
          </a:custGeom>
          <a:blipFill>
            <a:blip r:embed="rId4"/>
            <a:stretch>
              <a:fillRect l="0" t="0" r="0" b="0"/>
            </a:stretch>
          </a:blipFill>
        </p:spPr>
      </p:sp>
      <p:sp>
        <p:nvSpPr>
          <p:cNvPr name="Freeform 5" id="5"/>
          <p:cNvSpPr/>
          <p:nvPr/>
        </p:nvSpPr>
        <p:spPr>
          <a:xfrm flipH="false" flipV="false" rot="0">
            <a:off x="6118836" y="3764181"/>
            <a:ext cx="5805712" cy="5253851"/>
          </a:xfrm>
          <a:custGeom>
            <a:avLst/>
            <a:gdLst/>
            <a:ahLst/>
            <a:cxnLst/>
            <a:rect r="r" b="b" t="t" l="l"/>
            <a:pathLst>
              <a:path h="5253851" w="5805712">
                <a:moveTo>
                  <a:pt x="0" y="0"/>
                </a:moveTo>
                <a:lnTo>
                  <a:pt x="5805713" y="0"/>
                </a:lnTo>
                <a:lnTo>
                  <a:pt x="5805713" y="5253850"/>
                </a:lnTo>
                <a:lnTo>
                  <a:pt x="0" y="5253850"/>
                </a:lnTo>
                <a:lnTo>
                  <a:pt x="0" y="0"/>
                </a:lnTo>
                <a:close/>
              </a:path>
            </a:pathLst>
          </a:custGeom>
          <a:blipFill>
            <a:blip r:embed="rId5"/>
            <a:stretch>
              <a:fillRect l="0" t="-27175" r="0" b="-19591"/>
            </a:stretch>
          </a:blipFill>
        </p:spPr>
      </p:sp>
      <p:sp>
        <p:nvSpPr>
          <p:cNvPr name="TextBox 6" id="6"/>
          <p:cNvSpPr txBox="true"/>
          <p:nvPr/>
        </p:nvSpPr>
        <p:spPr>
          <a:xfrm rot="0">
            <a:off x="722067" y="1103820"/>
            <a:ext cx="10812589" cy="3533710"/>
          </a:xfrm>
          <a:prstGeom prst="rect">
            <a:avLst/>
          </a:prstGeom>
        </p:spPr>
        <p:txBody>
          <a:bodyPr anchor="t" rtlCol="false" tIns="0" lIns="0" bIns="0" rIns="0">
            <a:spAutoFit/>
          </a:bodyPr>
          <a:lstStyle/>
          <a:p>
            <a:pPr algn="l">
              <a:lnSpc>
                <a:spcPts val="10901"/>
              </a:lnSpc>
            </a:pPr>
            <a:r>
              <a:rPr lang="en-US" sz="16771" spc="-1207" b="true">
                <a:solidFill>
                  <a:srgbClr val="931B2F"/>
                </a:solidFill>
                <a:latin typeface="Helvetica World Bold"/>
                <a:ea typeface="Helvetica World Bold"/>
                <a:cs typeface="Helvetica World Bold"/>
                <a:sym typeface="Helvetica World Bold"/>
              </a:rPr>
              <a:t>Lighting the Qulliq </a:t>
            </a:r>
          </a:p>
        </p:txBody>
      </p:sp>
      <p:sp>
        <p:nvSpPr>
          <p:cNvPr name="TextBox 7" id="7"/>
          <p:cNvSpPr txBox="true"/>
          <p:nvPr/>
        </p:nvSpPr>
        <p:spPr>
          <a:xfrm rot="0">
            <a:off x="1028700" y="9210675"/>
            <a:ext cx="3693632" cy="349250"/>
          </a:xfrm>
          <a:prstGeom prst="rect">
            <a:avLst/>
          </a:prstGeom>
        </p:spPr>
        <p:txBody>
          <a:bodyPr anchor="t" rtlCol="false" tIns="0" lIns="0" bIns="0" rIns="0">
            <a:spAutoFit/>
          </a:bodyPr>
          <a:lstStyle/>
          <a:p>
            <a:pPr algn="just">
              <a:lnSpc>
                <a:spcPts val="2800"/>
              </a:lnSpc>
            </a:pPr>
            <a:r>
              <a:rPr lang="en-US" sz="2000" spc="-144">
                <a:solidFill>
                  <a:srgbClr val="931B2F"/>
                </a:solidFill>
                <a:latin typeface="Fira Code"/>
                <a:ea typeface="Fira Code"/>
                <a:cs typeface="Fira Code"/>
                <a:sym typeface="Fira Code"/>
              </a:rPr>
              <a:t>www.isaruit.ca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886990">
            <a:off x="4922081" y="4271064"/>
            <a:ext cx="5779922" cy="5524173"/>
          </a:xfrm>
          <a:custGeom>
            <a:avLst/>
            <a:gdLst/>
            <a:ahLst/>
            <a:cxnLst/>
            <a:rect r="r" b="b" t="t" l="l"/>
            <a:pathLst>
              <a:path h="5524173" w="5779922">
                <a:moveTo>
                  <a:pt x="0" y="0"/>
                </a:moveTo>
                <a:lnTo>
                  <a:pt x="5779922" y="0"/>
                </a:lnTo>
                <a:lnTo>
                  <a:pt x="5779922" y="5524173"/>
                </a:lnTo>
                <a:lnTo>
                  <a:pt x="0" y="5524173"/>
                </a:lnTo>
                <a:lnTo>
                  <a:pt x="0" y="0"/>
                </a:lnTo>
                <a:close/>
              </a:path>
            </a:pathLst>
          </a:custGeom>
          <a:blipFill>
            <a:blip r:embed="rId2">
              <a:alphaModFix amt="51000"/>
            </a:blip>
            <a:stretch>
              <a:fillRect l="0" t="0" r="0" b="0"/>
            </a:stretch>
          </a:blipFill>
        </p:spPr>
      </p:sp>
      <p:grpSp>
        <p:nvGrpSpPr>
          <p:cNvPr name="Group 3" id="3"/>
          <p:cNvGrpSpPr/>
          <p:nvPr/>
        </p:nvGrpSpPr>
        <p:grpSpPr>
          <a:xfrm rot="0">
            <a:off x="5553612" y="7033151"/>
            <a:ext cx="12966044" cy="4052589"/>
            <a:chOff x="0" y="0"/>
            <a:chExt cx="3414925" cy="1067349"/>
          </a:xfrm>
        </p:grpSpPr>
        <p:sp>
          <p:nvSpPr>
            <p:cNvPr name="Freeform 4" id="4"/>
            <p:cNvSpPr/>
            <p:nvPr/>
          </p:nvSpPr>
          <p:spPr>
            <a:xfrm flipH="false" flipV="false" rot="0">
              <a:off x="0" y="0"/>
              <a:ext cx="3414925" cy="1067349"/>
            </a:xfrm>
            <a:custGeom>
              <a:avLst/>
              <a:gdLst/>
              <a:ahLst/>
              <a:cxnLst/>
              <a:rect r="r" b="b" t="t" l="l"/>
              <a:pathLst>
                <a:path h="1067349" w="3414925">
                  <a:moveTo>
                    <a:pt x="0" y="0"/>
                  </a:moveTo>
                  <a:lnTo>
                    <a:pt x="3414925" y="0"/>
                  </a:lnTo>
                  <a:lnTo>
                    <a:pt x="3414925" y="1067349"/>
                  </a:lnTo>
                  <a:lnTo>
                    <a:pt x="0" y="1067349"/>
                  </a:lnTo>
                  <a:close/>
                </a:path>
              </a:pathLst>
            </a:custGeom>
            <a:solidFill>
              <a:srgbClr val="FEC56E"/>
            </a:solidFill>
          </p:spPr>
        </p:sp>
        <p:sp>
          <p:nvSpPr>
            <p:cNvPr name="TextBox 5" id="5"/>
            <p:cNvSpPr txBox="true"/>
            <p:nvPr/>
          </p:nvSpPr>
          <p:spPr>
            <a:xfrm>
              <a:off x="0" y="-38100"/>
              <a:ext cx="3414925" cy="1105449"/>
            </a:xfrm>
            <a:prstGeom prst="rect">
              <a:avLst/>
            </a:prstGeom>
          </p:spPr>
          <p:txBody>
            <a:bodyPr anchor="ctr" rtlCol="false" tIns="50800" lIns="50800" bIns="50800" rIns="50800"/>
            <a:lstStyle/>
            <a:p>
              <a:pPr algn="ctr">
                <a:lnSpc>
                  <a:spcPts val="3079"/>
                </a:lnSpc>
              </a:pPr>
            </a:p>
          </p:txBody>
        </p:sp>
      </p:grpSp>
      <p:sp>
        <p:nvSpPr>
          <p:cNvPr name="Freeform 6" id="6"/>
          <p:cNvSpPr/>
          <p:nvPr/>
        </p:nvSpPr>
        <p:spPr>
          <a:xfrm flipH="false" flipV="false" rot="-4132378">
            <a:off x="12625598" y="-3405038"/>
            <a:ext cx="9970237" cy="8229600"/>
          </a:xfrm>
          <a:custGeom>
            <a:avLst/>
            <a:gdLst/>
            <a:ahLst/>
            <a:cxnLst/>
            <a:rect r="r" b="b" t="t" l="l"/>
            <a:pathLst>
              <a:path h="8229600" w="9970237">
                <a:moveTo>
                  <a:pt x="0" y="0"/>
                </a:moveTo>
                <a:lnTo>
                  <a:pt x="9970237" y="0"/>
                </a:lnTo>
                <a:lnTo>
                  <a:pt x="9970237" y="8229600"/>
                </a:lnTo>
                <a:lnTo>
                  <a:pt x="0" y="8229600"/>
                </a:lnTo>
                <a:lnTo>
                  <a:pt x="0" y="0"/>
                </a:lnTo>
                <a:close/>
              </a:path>
            </a:pathLst>
          </a:custGeom>
          <a:blipFill>
            <a:blip r:embed="rId3">
              <a:alphaModFix amt="51000"/>
            </a:blip>
            <a:stretch>
              <a:fillRect l="0" t="0" r="0" b="0"/>
            </a:stretch>
          </a:blipFill>
          <a:ln cap="sq">
            <a:noFill/>
            <a:prstDash val="solid"/>
            <a:miter/>
          </a:ln>
        </p:spPr>
      </p:sp>
      <p:sp>
        <p:nvSpPr>
          <p:cNvPr name="Freeform 7" id="7"/>
          <p:cNvSpPr/>
          <p:nvPr/>
        </p:nvSpPr>
        <p:spPr>
          <a:xfrm flipH="false" flipV="false" rot="0">
            <a:off x="11695406" y="1587536"/>
            <a:ext cx="5805712" cy="4075101"/>
          </a:xfrm>
          <a:custGeom>
            <a:avLst/>
            <a:gdLst/>
            <a:ahLst/>
            <a:cxnLst/>
            <a:rect r="r" b="b" t="t" l="l"/>
            <a:pathLst>
              <a:path h="4075101" w="5805712">
                <a:moveTo>
                  <a:pt x="0" y="0"/>
                </a:moveTo>
                <a:lnTo>
                  <a:pt x="5805712" y="0"/>
                </a:lnTo>
                <a:lnTo>
                  <a:pt x="5805712" y="4075101"/>
                </a:lnTo>
                <a:lnTo>
                  <a:pt x="0" y="4075101"/>
                </a:lnTo>
                <a:lnTo>
                  <a:pt x="0" y="0"/>
                </a:lnTo>
                <a:close/>
              </a:path>
            </a:pathLst>
          </a:custGeom>
          <a:blipFill>
            <a:blip r:embed="rId4"/>
            <a:stretch>
              <a:fillRect l="0" t="0" r="0" b="-89221"/>
            </a:stretch>
          </a:blipFill>
        </p:spPr>
      </p:sp>
      <p:sp>
        <p:nvSpPr>
          <p:cNvPr name="Freeform 8" id="8"/>
          <p:cNvSpPr/>
          <p:nvPr/>
        </p:nvSpPr>
        <p:spPr>
          <a:xfrm flipH="false" flipV="false" rot="0">
            <a:off x="1028700" y="1587536"/>
            <a:ext cx="4909198" cy="4075101"/>
          </a:xfrm>
          <a:custGeom>
            <a:avLst/>
            <a:gdLst/>
            <a:ahLst/>
            <a:cxnLst/>
            <a:rect r="r" b="b" t="t" l="l"/>
            <a:pathLst>
              <a:path h="4075101" w="4909198">
                <a:moveTo>
                  <a:pt x="0" y="0"/>
                </a:moveTo>
                <a:lnTo>
                  <a:pt x="4909198" y="0"/>
                </a:lnTo>
                <a:lnTo>
                  <a:pt x="4909198" y="4075101"/>
                </a:lnTo>
                <a:lnTo>
                  <a:pt x="0" y="4075101"/>
                </a:lnTo>
                <a:lnTo>
                  <a:pt x="0" y="0"/>
                </a:lnTo>
                <a:close/>
              </a:path>
            </a:pathLst>
          </a:custGeom>
          <a:blipFill>
            <a:blip r:embed="rId5"/>
            <a:stretch>
              <a:fillRect l="-18261" t="0" r="0" b="-89221"/>
            </a:stretch>
          </a:blipFill>
        </p:spPr>
      </p:sp>
      <p:sp>
        <p:nvSpPr>
          <p:cNvPr name="TextBox 9" id="9"/>
          <p:cNvSpPr txBox="true"/>
          <p:nvPr/>
        </p:nvSpPr>
        <p:spPr>
          <a:xfrm rot="0">
            <a:off x="5553612" y="6842651"/>
            <a:ext cx="12734388" cy="1835187"/>
          </a:xfrm>
          <a:prstGeom prst="rect">
            <a:avLst/>
          </a:prstGeom>
        </p:spPr>
        <p:txBody>
          <a:bodyPr anchor="t" rtlCol="false" tIns="0" lIns="0" bIns="0" rIns="0">
            <a:spAutoFit/>
          </a:bodyPr>
          <a:lstStyle/>
          <a:p>
            <a:pPr algn="l">
              <a:lnSpc>
                <a:spcPts val="13822"/>
              </a:lnSpc>
            </a:pPr>
            <a:r>
              <a:rPr lang="en-US" sz="9873" spc="-710" b="true">
                <a:solidFill>
                  <a:srgbClr val="C17647"/>
                </a:solidFill>
                <a:latin typeface="Helvetica World Bold"/>
                <a:ea typeface="Helvetica World Bold"/>
                <a:cs typeface="Helvetica World Bold"/>
                <a:sym typeface="Helvetica World Bold"/>
              </a:rPr>
              <a:t>Hardwork Recognized</a:t>
            </a:r>
          </a:p>
        </p:txBody>
      </p:sp>
      <p:sp>
        <p:nvSpPr>
          <p:cNvPr name="TextBox 10" id="10"/>
          <p:cNvSpPr txBox="true"/>
          <p:nvPr/>
        </p:nvSpPr>
        <p:spPr>
          <a:xfrm rot="0">
            <a:off x="1028700" y="9220200"/>
            <a:ext cx="2065139" cy="372745"/>
          </a:xfrm>
          <a:prstGeom prst="rect">
            <a:avLst/>
          </a:prstGeom>
        </p:spPr>
        <p:txBody>
          <a:bodyPr anchor="t" rtlCol="false" tIns="0" lIns="0" bIns="0" rIns="0">
            <a:spAutoFit/>
          </a:bodyPr>
          <a:lstStyle/>
          <a:p>
            <a:pPr algn="ctr">
              <a:lnSpc>
                <a:spcPts val="3079"/>
              </a:lnSpc>
              <a:spcBef>
                <a:spcPct val="0"/>
              </a:spcBef>
            </a:pPr>
            <a:r>
              <a:rPr lang="en-US" sz="2199" spc="-158">
                <a:solidFill>
                  <a:srgbClr val="C17647"/>
                </a:solidFill>
                <a:latin typeface="Fira Code"/>
                <a:ea typeface="Fira Code"/>
                <a:cs typeface="Fira Code"/>
                <a:sym typeface="Fira Code"/>
              </a:rPr>
              <a:t>www.isaruit.ca</a:t>
            </a:r>
          </a:p>
        </p:txBody>
      </p:sp>
      <p:sp>
        <p:nvSpPr>
          <p:cNvPr name="Freeform 11" id="11"/>
          <p:cNvSpPr/>
          <p:nvPr/>
        </p:nvSpPr>
        <p:spPr>
          <a:xfrm flipH="false" flipV="false" rot="0">
            <a:off x="5904441" y="1855336"/>
            <a:ext cx="5790965" cy="3539501"/>
          </a:xfrm>
          <a:custGeom>
            <a:avLst/>
            <a:gdLst/>
            <a:ahLst/>
            <a:cxnLst/>
            <a:rect r="r" b="b" t="t" l="l"/>
            <a:pathLst>
              <a:path h="3539501" w="5790965">
                <a:moveTo>
                  <a:pt x="0" y="0"/>
                </a:moveTo>
                <a:lnTo>
                  <a:pt x="5790965" y="0"/>
                </a:lnTo>
                <a:lnTo>
                  <a:pt x="5790965" y="3539500"/>
                </a:lnTo>
                <a:lnTo>
                  <a:pt x="0" y="3539500"/>
                </a:lnTo>
                <a:lnTo>
                  <a:pt x="0" y="0"/>
                </a:lnTo>
                <a:close/>
              </a:path>
            </a:pathLst>
          </a:custGeom>
          <a:blipFill>
            <a:blip r:embed="rId6"/>
            <a:stretch>
              <a:fillRect l="-5625" t="-41433" r="0" b="-88092"/>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363111">
            <a:off x="3748704" y="4952431"/>
            <a:ext cx="9970237" cy="8229600"/>
          </a:xfrm>
          <a:custGeom>
            <a:avLst/>
            <a:gdLst/>
            <a:ahLst/>
            <a:cxnLst/>
            <a:rect r="r" b="b" t="t" l="l"/>
            <a:pathLst>
              <a:path h="8229600" w="9970237">
                <a:moveTo>
                  <a:pt x="0" y="0"/>
                </a:moveTo>
                <a:lnTo>
                  <a:pt x="9970237" y="0"/>
                </a:lnTo>
                <a:lnTo>
                  <a:pt x="9970237" y="8229600"/>
                </a:lnTo>
                <a:lnTo>
                  <a:pt x="0" y="8229600"/>
                </a:lnTo>
                <a:lnTo>
                  <a:pt x="0" y="0"/>
                </a:lnTo>
                <a:close/>
              </a:path>
            </a:pathLst>
          </a:custGeom>
          <a:blipFill>
            <a:blip r:embed="rId2">
              <a:alphaModFix amt="51000"/>
            </a:blip>
            <a:stretch>
              <a:fillRect l="0" t="0" r="0" b="0"/>
            </a:stretch>
          </a:blipFill>
          <a:ln cap="sq">
            <a:noFill/>
            <a:prstDash val="solid"/>
            <a:miter/>
          </a:ln>
        </p:spPr>
      </p:sp>
      <p:grpSp>
        <p:nvGrpSpPr>
          <p:cNvPr name="Group 3" id="3"/>
          <p:cNvGrpSpPr/>
          <p:nvPr/>
        </p:nvGrpSpPr>
        <p:grpSpPr>
          <a:xfrm rot="0">
            <a:off x="675617" y="677620"/>
            <a:ext cx="16933679" cy="4465880"/>
            <a:chOff x="0" y="0"/>
            <a:chExt cx="4459899" cy="1176199"/>
          </a:xfrm>
        </p:grpSpPr>
        <p:sp>
          <p:nvSpPr>
            <p:cNvPr name="Freeform 4" id="4"/>
            <p:cNvSpPr/>
            <p:nvPr/>
          </p:nvSpPr>
          <p:spPr>
            <a:xfrm flipH="false" flipV="false" rot="0">
              <a:off x="0" y="0"/>
              <a:ext cx="4459899" cy="1176199"/>
            </a:xfrm>
            <a:custGeom>
              <a:avLst/>
              <a:gdLst/>
              <a:ahLst/>
              <a:cxnLst/>
              <a:rect r="r" b="b" t="t" l="l"/>
              <a:pathLst>
                <a:path h="1176199" w="4459899">
                  <a:moveTo>
                    <a:pt x="0" y="0"/>
                  </a:moveTo>
                  <a:lnTo>
                    <a:pt x="4459899" y="0"/>
                  </a:lnTo>
                  <a:lnTo>
                    <a:pt x="4459899" y="1176199"/>
                  </a:lnTo>
                  <a:lnTo>
                    <a:pt x="0" y="1176199"/>
                  </a:lnTo>
                  <a:close/>
                </a:path>
              </a:pathLst>
            </a:custGeom>
            <a:solidFill>
              <a:srgbClr val="830223"/>
            </a:solidFill>
          </p:spPr>
        </p:sp>
        <p:sp>
          <p:nvSpPr>
            <p:cNvPr name="TextBox 5" id="5"/>
            <p:cNvSpPr txBox="true"/>
            <p:nvPr/>
          </p:nvSpPr>
          <p:spPr>
            <a:xfrm>
              <a:off x="0" y="-38100"/>
              <a:ext cx="4459899" cy="1214299"/>
            </a:xfrm>
            <a:prstGeom prst="rect">
              <a:avLst/>
            </a:prstGeom>
          </p:spPr>
          <p:txBody>
            <a:bodyPr anchor="ctr" rtlCol="false" tIns="50800" lIns="50800" bIns="50800" rIns="50800"/>
            <a:lstStyle/>
            <a:p>
              <a:pPr algn="ctr">
                <a:lnSpc>
                  <a:spcPts val="3079"/>
                </a:lnSpc>
              </a:pPr>
            </a:p>
          </p:txBody>
        </p:sp>
      </p:grpSp>
      <p:sp>
        <p:nvSpPr>
          <p:cNvPr name="Freeform 6" id="6"/>
          <p:cNvSpPr/>
          <p:nvPr/>
        </p:nvSpPr>
        <p:spPr>
          <a:xfrm flipH="false" flipV="false" rot="0">
            <a:off x="1249222" y="1181342"/>
            <a:ext cx="319888" cy="322712"/>
          </a:xfrm>
          <a:custGeom>
            <a:avLst/>
            <a:gdLst/>
            <a:ahLst/>
            <a:cxnLst/>
            <a:rect r="r" b="b" t="t" l="l"/>
            <a:pathLst>
              <a:path h="322712" w="319888">
                <a:moveTo>
                  <a:pt x="0" y="0"/>
                </a:moveTo>
                <a:lnTo>
                  <a:pt x="319888" y="0"/>
                </a:lnTo>
                <a:lnTo>
                  <a:pt x="319888" y="322712"/>
                </a:lnTo>
                <a:lnTo>
                  <a:pt x="0" y="3227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941270" y="1181342"/>
            <a:ext cx="319888" cy="322712"/>
          </a:xfrm>
          <a:custGeom>
            <a:avLst/>
            <a:gdLst/>
            <a:ahLst/>
            <a:cxnLst/>
            <a:rect r="r" b="b" t="t" l="l"/>
            <a:pathLst>
              <a:path h="322712" w="319888">
                <a:moveTo>
                  <a:pt x="0" y="0"/>
                </a:moveTo>
                <a:lnTo>
                  <a:pt x="319888" y="0"/>
                </a:lnTo>
                <a:lnTo>
                  <a:pt x="319888" y="322712"/>
                </a:lnTo>
                <a:lnTo>
                  <a:pt x="0" y="3227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13652" y="3337053"/>
            <a:ext cx="7289152" cy="6033490"/>
          </a:xfrm>
          <a:custGeom>
            <a:avLst/>
            <a:gdLst/>
            <a:ahLst/>
            <a:cxnLst/>
            <a:rect r="r" b="b" t="t" l="l"/>
            <a:pathLst>
              <a:path h="6033490" w="7289152">
                <a:moveTo>
                  <a:pt x="0" y="0"/>
                </a:moveTo>
                <a:lnTo>
                  <a:pt x="7289152" y="0"/>
                </a:lnTo>
                <a:lnTo>
                  <a:pt x="7289152" y="6033490"/>
                </a:lnTo>
                <a:lnTo>
                  <a:pt x="0" y="6033490"/>
                </a:lnTo>
                <a:lnTo>
                  <a:pt x="0" y="0"/>
                </a:lnTo>
                <a:close/>
              </a:path>
            </a:pathLst>
          </a:custGeom>
          <a:blipFill>
            <a:blip r:embed="rId5"/>
            <a:stretch>
              <a:fillRect l="0" t="-19001" r="0" b="-41456"/>
            </a:stretch>
          </a:blipFill>
        </p:spPr>
      </p:sp>
      <p:sp>
        <p:nvSpPr>
          <p:cNvPr name="Freeform 9" id="9"/>
          <p:cNvSpPr/>
          <p:nvPr/>
        </p:nvSpPr>
        <p:spPr>
          <a:xfrm flipH="false" flipV="false" rot="0">
            <a:off x="12798379" y="338810"/>
            <a:ext cx="4810917" cy="5143500"/>
          </a:xfrm>
          <a:custGeom>
            <a:avLst/>
            <a:gdLst/>
            <a:ahLst/>
            <a:cxnLst/>
            <a:rect r="r" b="b" t="t" l="l"/>
            <a:pathLst>
              <a:path h="5143500" w="4810917">
                <a:moveTo>
                  <a:pt x="0" y="0"/>
                </a:moveTo>
                <a:lnTo>
                  <a:pt x="4810917" y="0"/>
                </a:lnTo>
                <a:lnTo>
                  <a:pt x="4810917" y="5143500"/>
                </a:lnTo>
                <a:lnTo>
                  <a:pt x="0" y="5143500"/>
                </a:lnTo>
                <a:lnTo>
                  <a:pt x="0" y="0"/>
                </a:lnTo>
                <a:close/>
              </a:path>
            </a:pathLst>
          </a:custGeom>
          <a:blipFill>
            <a:blip r:embed="rId6"/>
            <a:stretch>
              <a:fillRect l="0" t="-48487" r="-54940" b="-43993"/>
            </a:stretch>
          </a:blipFill>
        </p:spPr>
      </p:sp>
      <p:sp>
        <p:nvSpPr>
          <p:cNvPr name="TextBox 10" id="10"/>
          <p:cNvSpPr txBox="true"/>
          <p:nvPr/>
        </p:nvSpPr>
        <p:spPr>
          <a:xfrm rot="0">
            <a:off x="7720301" y="6096069"/>
            <a:ext cx="9888994" cy="1468122"/>
          </a:xfrm>
          <a:prstGeom prst="rect">
            <a:avLst/>
          </a:prstGeom>
        </p:spPr>
        <p:txBody>
          <a:bodyPr anchor="t" rtlCol="false" tIns="0" lIns="0" bIns="0" rIns="0">
            <a:spAutoFit/>
          </a:bodyPr>
          <a:lstStyle/>
          <a:p>
            <a:pPr algn="l">
              <a:lnSpc>
                <a:spcPts val="8432"/>
              </a:lnSpc>
            </a:pPr>
            <a:r>
              <a:rPr lang="en-US" sz="12972" spc="-934" b="true">
                <a:solidFill>
                  <a:srgbClr val="FEC56E"/>
                </a:solidFill>
                <a:latin typeface="Helvetica World Bold"/>
                <a:ea typeface="Helvetica World Bold"/>
                <a:cs typeface="Helvetica World Bold"/>
                <a:sym typeface="Helvetica World Bold"/>
              </a:rPr>
              <a:t>Entertainment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363111">
            <a:off x="3748704" y="4952431"/>
            <a:ext cx="9970237" cy="8229600"/>
          </a:xfrm>
          <a:custGeom>
            <a:avLst/>
            <a:gdLst/>
            <a:ahLst/>
            <a:cxnLst/>
            <a:rect r="r" b="b" t="t" l="l"/>
            <a:pathLst>
              <a:path h="8229600" w="9970237">
                <a:moveTo>
                  <a:pt x="0" y="0"/>
                </a:moveTo>
                <a:lnTo>
                  <a:pt x="9970237" y="0"/>
                </a:lnTo>
                <a:lnTo>
                  <a:pt x="9970237" y="8229600"/>
                </a:lnTo>
                <a:lnTo>
                  <a:pt x="0" y="8229600"/>
                </a:lnTo>
                <a:lnTo>
                  <a:pt x="0" y="0"/>
                </a:lnTo>
                <a:close/>
              </a:path>
            </a:pathLst>
          </a:custGeom>
          <a:blipFill>
            <a:blip r:embed="rId2">
              <a:alphaModFix amt="51000"/>
            </a:blip>
            <a:stretch>
              <a:fillRect l="0" t="0" r="0" b="0"/>
            </a:stretch>
          </a:blipFill>
          <a:ln cap="sq">
            <a:noFill/>
            <a:prstDash val="solid"/>
            <a:miter/>
          </a:ln>
        </p:spPr>
      </p:sp>
      <p:grpSp>
        <p:nvGrpSpPr>
          <p:cNvPr name="Group 3" id="3"/>
          <p:cNvGrpSpPr/>
          <p:nvPr/>
        </p:nvGrpSpPr>
        <p:grpSpPr>
          <a:xfrm rot="0">
            <a:off x="675617" y="677620"/>
            <a:ext cx="16933679" cy="4465880"/>
            <a:chOff x="0" y="0"/>
            <a:chExt cx="4459899" cy="1176199"/>
          </a:xfrm>
        </p:grpSpPr>
        <p:sp>
          <p:nvSpPr>
            <p:cNvPr name="Freeform 4" id="4"/>
            <p:cNvSpPr/>
            <p:nvPr/>
          </p:nvSpPr>
          <p:spPr>
            <a:xfrm flipH="false" flipV="false" rot="0">
              <a:off x="0" y="0"/>
              <a:ext cx="4459899" cy="1176199"/>
            </a:xfrm>
            <a:custGeom>
              <a:avLst/>
              <a:gdLst/>
              <a:ahLst/>
              <a:cxnLst/>
              <a:rect r="r" b="b" t="t" l="l"/>
              <a:pathLst>
                <a:path h="1176199" w="4459899">
                  <a:moveTo>
                    <a:pt x="0" y="0"/>
                  </a:moveTo>
                  <a:lnTo>
                    <a:pt x="4459899" y="0"/>
                  </a:lnTo>
                  <a:lnTo>
                    <a:pt x="4459899" y="1176199"/>
                  </a:lnTo>
                  <a:lnTo>
                    <a:pt x="0" y="1176199"/>
                  </a:lnTo>
                  <a:close/>
                </a:path>
              </a:pathLst>
            </a:custGeom>
            <a:solidFill>
              <a:srgbClr val="830223"/>
            </a:solidFill>
          </p:spPr>
        </p:sp>
        <p:sp>
          <p:nvSpPr>
            <p:cNvPr name="TextBox 5" id="5"/>
            <p:cNvSpPr txBox="true"/>
            <p:nvPr/>
          </p:nvSpPr>
          <p:spPr>
            <a:xfrm>
              <a:off x="0" y="-38100"/>
              <a:ext cx="4459899" cy="1214299"/>
            </a:xfrm>
            <a:prstGeom prst="rect">
              <a:avLst/>
            </a:prstGeom>
          </p:spPr>
          <p:txBody>
            <a:bodyPr anchor="ctr" rtlCol="false" tIns="50800" lIns="50800" bIns="50800" rIns="50800"/>
            <a:lstStyle/>
            <a:p>
              <a:pPr algn="ctr">
                <a:lnSpc>
                  <a:spcPts val="3079"/>
                </a:lnSpc>
              </a:pPr>
            </a:p>
          </p:txBody>
        </p:sp>
      </p:grpSp>
      <p:sp>
        <p:nvSpPr>
          <p:cNvPr name="Freeform 6" id="6"/>
          <p:cNvSpPr/>
          <p:nvPr/>
        </p:nvSpPr>
        <p:spPr>
          <a:xfrm flipH="false" flipV="false" rot="0">
            <a:off x="1249222" y="1181342"/>
            <a:ext cx="319888" cy="322712"/>
          </a:xfrm>
          <a:custGeom>
            <a:avLst/>
            <a:gdLst/>
            <a:ahLst/>
            <a:cxnLst/>
            <a:rect r="r" b="b" t="t" l="l"/>
            <a:pathLst>
              <a:path h="322712" w="319888">
                <a:moveTo>
                  <a:pt x="0" y="0"/>
                </a:moveTo>
                <a:lnTo>
                  <a:pt x="319888" y="0"/>
                </a:lnTo>
                <a:lnTo>
                  <a:pt x="319888" y="322712"/>
                </a:lnTo>
                <a:lnTo>
                  <a:pt x="0" y="3227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941270" y="1181342"/>
            <a:ext cx="319888" cy="322712"/>
          </a:xfrm>
          <a:custGeom>
            <a:avLst/>
            <a:gdLst/>
            <a:ahLst/>
            <a:cxnLst/>
            <a:rect r="r" b="b" t="t" l="l"/>
            <a:pathLst>
              <a:path h="322712" w="319888">
                <a:moveTo>
                  <a:pt x="0" y="0"/>
                </a:moveTo>
                <a:lnTo>
                  <a:pt x="319888" y="0"/>
                </a:lnTo>
                <a:lnTo>
                  <a:pt x="319888" y="322712"/>
                </a:lnTo>
                <a:lnTo>
                  <a:pt x="0" y="3227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212922" y="250598"/>
            <a:ext cx="7353640" cy="9804854"/>
          </a:xfrm>
          <a:custGeom>
            <a:avLst/>
            <a:gdLst/>
            <a:ahLst/>
            <a:cxnLst/>
            <a:rect r="r" b="b" t="t" l="l"/>
            <a:pathLst>
              <a:path h="9804854" w="7353640">
                <a:moveTo>
                  <a:pt x="0" y="0"/>
                </a:moveTo>
                <a:lnTo>
                  <a:pt x="7353640" y="0"/>
                </a:lnTo>
                <a:lnTo>
                  <a:pt x="7353640" y="9804854"/>
                </a:lnTo>
                <a:lnTo>
                  <a:pt x="0" y="9804854"/>
                </a:lnTo>
                <a:lnTo>
                  <a:pt x="0" y="0"/>
                </a:lnTo>
                <a:close/>
              </a:path>
            </a:pathLst>
          </a:custGeom>
          <a:blipFill>
            <a:blip r:embed="rId5"/>
            <a:stretch>
              <a:fillRect l="0" t="0" r="0" b="0"/>
            </a:stretch>
          </a:blipFill>
        </p:spPr>
      </p:sp>
      <p:sp>
        <p:nvSpPr>
          <p:cNvPr name="TextBox 9" id="9"/>
          <p:cNvSpPr txBox="true"/>
          <p:nvPr/>
        </p:nvSpPr>
        <p:spPr>
          <a:xfrm rot="0">
            <a:off x="7720301" y="6096069"/>
            <a:ext cx="9888994" cy="1468122"/>
          </a:xfrm>
          <a:prstGeom prst="rect">
            <a:avLst/>
          </a:prstGeom>
        </p:spPr>
        <p:txBody>
          <a:bodyPr anchor="t" rtlCol="false" tIns="0" lIns="0" bIns="0" rIns="0">
            <a:spAutoFit/>
          </a:bodyPr>
          <a:lstStyle/>
          <a:p>
            <a:pPr algn="l">
              <a:lnSpc>
                <a:spcPts val="8432"/>
              </a:lnSpc>
            </a:pPr>
            <a:r>
              <a:rPr lang="en-US" sz="12972" spc="-934" b="true">
                <a:solidFill>
                  <a:srgbClr val="FEC56E"/>
                </a:solidFill>
                <a:latin typeface="Helvetica World Bold"/>
                <a:ea typeface="Helvetica World Bold"/>
                <a:cs typeface="Helvetica World Bold"/>
                <a:sym typeface="Helvetica World Bold"/>
              </a:rPr>
              <a:t>Feast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31B2F"/>
        </a:solidFill>
      </p:bgPr>
    </p:bg>
    <p:spTree>
      <p:nvGrpSpPr>
        <p:cNvPr id="1" name=""/>
        <p:cNvGrpSpPr/>
        <p:nvPr/>
      </p:nvGrpSpPr>
      <p:grpSpPr>
        <a:xfrm>
          <a:off x="0" y="0"/>
          <a:ext cx="0" cy="0"/>
          <a:chOff x="0" y="0"/>
          <a:chExt cx="0" cy="0"/>
        </a:xfrm>
      </p:grpSpPr>
      <p:sp>
        <p:nvSpPr>
          <p:cNvPr name="Freeform 2" id="2"/>
          <p:cNvSpPr/>
          <p:nvPr/>
        </p:nvSpPr>
        <p:spPr>
          <a:xfrm flipH="false" flipV="false" rot="1378992">
            <a:off x="5844233" y="6350424"/>
            <a:ext cx="9970237" cy="8229600"/>
          </a:xfrm>
          <a:custGeom>
            <a:avLst/>
            <a:gdLst/>
            <a:ahLst/>
            <a:cxnLst/>
            <a:rect r="r" b="b" t="t" l="l"/>
            <a:pathLst>
              <a:path h="8229600" w="9970237">
                <a:moveTo>
                  <a:pt x="0" y="0"/>
                </a:moveTo>
                <a:lnTo>
                  <a:pt x="9970237" y="0"/>
                </a:lnTo>
                <a:lnTo>
                  <a:pt x="9970237" y="8229600"/>
                </a:lnTo>
                <a:lnTo>
                  <a:pt x="0" y="8229600"/>
                </a:lnTo>
                <a:lnTo>
                  <a:pt x="0" y="0"/>
                </a:lnTo>
                <a:close/>
              </a:path>
            </a:pathLst>
          </a:custGeom>
          <a:blipFill>
            <a:blip r:embed="rId2">
              <a:alphaModFix amt="51000"/>
            </a:blip>
            <a:stretch>
              <a:fillRect l="0" t="0" r="0" b="0"/>
            </a:stretch>
          </a:blipFill>
          <a:ln cap="sq">
            <a:noFill/>
            <a:prstDash val="solid"/>
            <a:miter/>
          </a:ln>
        </p:spPr>
      </p:sp>
      <p:grpSp>
        <p:nvGrpSpPr>
          <p:cNvPr name="Group 3" id="3"/>
          <p:cNvGrpSpPr/>
          <p:nvPr/>
        </p:nvGrpSpPr>
        <p:grpSpPr>
          <a:xfrm rot="0">
            <a:off x="10220038" y="-644754"/>
            <a:ext cx="9071229" cy="7139331"/>
            <a:chOff x="0" y="0"/>
            <a:chExt cx="2389130" cy="1880318"/>
          </a:xfrm>
        </p:grpSpPr>
        <p:sp>
          <p:nvSpPr>
            <p:cNvPr name="Freeform 4" id="4"/>
            <p:cNvSpPr/>
            <p:nvPr/>
          </p:nvSpPr>
          <p:spPr>
            <a:xfrm flipH="false" flipV="false" rot="0">
              <a:off x="0" y="0"/>
              <a:ext cx="2389130" cy="1880318"/>
            </a:xfrm>
            <a:custGeom>
              <a:avLst/>
              <a:gdLst/>
              <a:ahLst/>
              <a:cxnLst/>
              <a:rect r="r" b="b" t="t" l="l"/>
              <a:pathLst>
                <a:path h="1880318" w="2389130">
                  <a:moveTo>
                    <a:pt x="0" y="0"/>
                  </a:moveTo>
                  <a:lnTo>
                    <a:pt x="2389130" y="0"/>
                  </a:lnTo>
                  <a:lnTo>
                    <a:pt x="2389130" y="1880318"/>
                  </a:lnTo>
                  <a:lnTo>
                    <a:pt x="0" y="1880318"/>
                  </a:lnTo>
                  <a:close/>
                </a:path>
              </a:pathLst>
            </a:custGeom>
            <a:solidFill>
              <a:srgbClr val="FEC56E"/>
            </a:solidFill>
          </p:spPr>
        </p:sp>
        <p:sp>
          <p:nvSpPr>
            <p:cNvPr name="TextBox 5" id="5"/>
            <p:cNvSpPr txBox="true"/>
            <p:nvPr/>
          </p:nvSpPr>
          <p:spPr>
            <a:xfrm>
              <a:off x="0" y="-38100"/>
              <a:ext cx="2389130" cy="1918418"/>
            </a:xfrm>
            <a:prstGeom prst="rect">
              <a:avLst/>
            </a:prstGeom>
          </p:spPr>
          <p:txBody>
            <a:bodyPr anchor="ctr" rtlCol="false" tIns="50800" lIns="50800" bIns="50800" rIns="50800"/>
            <a:lstStyle/>
            <a:p>
              <a:pPr algn="ctr">
                <a:lnSpc>
                  <a:spcPts val="3079"/>
                </a:lnSpc>
              </a:pPr>
            </a:p>
          </p:txBody>
        </p:sp>
      </p:grpSp>
      <p:grpSp>
        <p:nvGrpSpPr>
          <p:cNvPr name="Group 6" id="6"/>
          <p:cNvGrpSpPr/>
          <p:nvPr/>
        </p:nvGrpSpPr>
        <p:grpSpPr>
          <a:xfrm rot="0">
            <a:off x="-529802" y="-644754"/>
            <a:ext cx="10749840" cy="7139331"/>
            <a:chOff x="0" y="0"/>
            <a:chExt cx="2831234" cy="1880318"/>
          </a:xfrm>
        </p:grpSpPr>
        <p:sp>
          <p:nvSpPr>
            <p:cNvPr name="Freeform 7" id="7"/>
            <p:cNvSpPr/>
            <p:nvPr/>
          </p:nvSpPr>
          <p:spPr>
            <a:xfrm flipH="false" flipV="false" rot="0">
              <a:off x="0" y="0"/>
              <a:ext cx="2831234" cy="1880318"/>
            </a:xfrm>
            <a:custGeom>
              <a:avLst/>
              <a:gdLst/>
              <a:ahLst/>
              <a:cxnLst/>
              <a:rect r="r" b="b" t="t" l="l"/>
              <a:pathLst>
                <a:path h="1880318" w="2831234">
                  <a:moveTo>
                    <a:pt x="0" y="0"/>
                  </a:moveTo>
                  <a:lnTo>
                    <a:pt x="2831234" y="0"/>
                  </a:lnTo>
                  <a:lnTo>
                    <a:pt x="2831234" y="1880318"/>
                  </a:lnTo>
                  <a:lnTo>
                    <a:pt x="0" y="1880318"/>
                  </a:lnTo>
                  <a:close/>
                </a:path>
              </a:pathLst>
            </a:custGeom>
            <a:solidFill>
              <a:srgbClr val="C17647"/>
            </a:solidFill>
          </p:spPr>
        </p:sp>
        <p:sp>
          <p:nvSpPr>
            <p:cNvPr name="TextBox 8" id="8"/>
            <p:cNvSpPr txBox="true"/>
            <p:nvPr/>
          </p:nvSpPr>
          <p:spPr>
            <a:xfrm>
              <a:off x="0" y="-38100"/>
              <a:ext cx="2831234" cy="1918418"/>
            </a:xfrm>
            <a:prstGeom prst="rect">
              <a:avLst/>
            </a:prstGeom>
          </p:spPr>
          <p:txBody>
            <a:bodyPr anchor="ctr" rtlCol="false" tIns="50800" lIns="50800" bIns="50800" rIns="50800"/>
            <a:lstStyle/>
            <a:p>
              <a:pPr algn="ctr">
                <a:lnSpc>
                  <a:spcPts val="3079"/>
                </a:lnSpc>
              </a:pPr>
            </a:p>
          </p:txBody>
        </p:sp>
      </p:grpSp>
      <p:sp>
        <p:nvSpPr>
          <p:cNvPr name="AutoShape 9" id="9"/>
          <p:cNvSpPr/>
          <p:nvPr/>
        </p:nvSpPr>
        <p:spPr>
          <a:xfrm flipH="true">
            <a:off x="11197389" y="1028678"/>
            <a:ext cx="20471" cy="4649863"/>
          </a:xfrm>
          <a:prstGeom prst="line">
            <a:avLst/>
          </a:prstGeom>
          <a:ln cap="flat" w="9525">
            <a:solidFill>
              <a:srgbClr val="931B2F"/>
            </a:solidFill>
            <a:prstDash val="solid"/>
            <a:headEnd type="none" len="sm" w="sm"/>
            <a:tailEnd type="none" len="sm" w="sm"/>
          </a:ln>
        </p:spPr>
      </p:sp>
      <p:sp>
        <p:nvSpPr>
          <p:cNvPr name="AutoShape 10" id="10"/>
          <p:cNvSpPr/>
          <p:nvPr/>
        </p:nvSpPr>
        <p:spPr>
          <a:xfrm flipH="true">
            <a:off x="12629665" y="1028678"/>
            <a:ext cx="20471" cy="4649863"/>
          </a:xfrm>
          <a:prstGeom prst="line">
            <a:avLst/>
          </a:prstGeom>
          <a:ln cap="flat" w="9525">
            <a:solidFill>
              <a:srgbClr val="931B2F"/>
            </a:solidFill>
            <a:prstDash val="solid"/>
            <a:headEnd type="none" len="sm" w="sm"/>
            <a:tailEnd type="none" len="sm" w="sm"/>
          </a:ln>
        </p:spPr>
      </p:sp>
      <p:sp>
        <p:nvSpPr>
          <p:cNvPr name="AutoShape 11" id="11"/>
          <p:cNvSpPr/>
          <p:nvPr/>
        </p:nvSpPr>
        <p:spPr>
          <a:xfrm flipH="true">
            <a:off x="11913869" y="1028678"/>
            <a:ext cx="20471" cy="4649863"/>
          </a:xfrm>
          <a:prstGeom prst="line">
            <a:avLst/>
          </a:prstGeom>
          <a:ln cap="flat" w="9525">
            <a:solidFill>
              <a:srgbClr val="931B2F"/>
            </a:solidFill>
            <a:prstDash val="solid"/>
            <a:headEnd type="none" len="sm" w="sm"/>
            <a:tailEnd type="none" len="sm" w="sm"/>
          </a:ln>
        </p:spPr>
      </p:sp>
      <p:sp>
        <p:nvSpPr>
          <p:cNvPr name="AutoShape 12" id="12"/>
          <p:cNvSpPr/>
          <p:nvPr/>
        </p:nvSpPr>
        <p:spPr>
          <a:xfrm flipH="true">
            <a:off x="13346145" y="1028678"/>
            <a:ext cx="20471" cy="4649863"/>
          </a:xfrm>
          <a:prstGeom prst="line">
            <a:avLst/>
          </a:prstGeom>
          <a:ln cap="flat" w="9525">
            <a:solidFill>
              <a:srgbClr val="931B2F"/>
            </a:solidFill>
            <a:prstDash val="solid"/>
            <a:headEnd type="none" len="sm" w="sm"/>
            <a:tailEnd type="none" len="sm" w="sm"/>
          </a:ln>
        </p:spPr>
      </p:sp>
      <p:sp>
        <p:nvSpPr>
          <p:cNvPr name="AutoShape 13" id="13"/>
          <p:cNvSpPr/>
          <p:nvPr/>
        </p:nvSpPr>
        <p:spPr>
          <a:xfrm flipH="true">
            <a:off x="14061941" y="1028678"/>
            <a:ext cx="20471" cy="4649863"/>
          </a:xfrm>
          <a:prstGeom prst="line">
            <a:avLst/>
          </a:prstGeom>
          <a:ln cap="flat" w="9525">
            <a:solidFill>
              <a:srgbClr val="931B2F"/>
            </a:solidFill>
            <a:prstDash val="solid"/>
            <a:headEnd type="none" len="sm" w="sm"/>
            <a:tailEnd type="none" len="sm" w="sm"/>
          </a:ln>
        </p:spPr>
      </p:sp>
      <p:sp>
        <p:nvSpPr>
          <p:cNvPr name="AutoShape 14" id="14"/>
          <p:cNvSpPr/>
          <p:nvPr/>
        </p:nvSpPr>
        <p:spPr>
          <a:xfrm flipH="true">
            <a:off x="14778421" y="1028678"/>
            <a:ext cx="20471" cy="4649863"/>
          </a:xfrm>
          <a:prstGeom prst="line">
            <a:avLst/>
          </a:prstGeom>
          <a:ln cap="flat" w="9525">
            <a:solidFill>
              <a:srgbClr val="931B2F"/>
            </a:solidFill>
            <a:prstDash val="solid"/>
            <a:headEnd type="none" len="sm" w="sm"/>
            <a:tailEnd type="none" len="sm" w="sm"/>
          </a:ln>
        </p:spPr>
      </p:sp>
      <p:sp>
        <p:nvSpPr>
          <p:cNvPr name="AutoShape 15" id="15"/>
          <p:cNvSpPr/>
          <p:nvPr/>
        </p:nvSpPr>
        <p:spPr>
          <a:xfrm flipH="true">
            <a:off x="15494217" y="1028678"/>
            <a:ext cx="20471" cy="4649863"/>
          </a:xfrm>
          <a:prstGeom prst="line">
            <a:avLst/>
          </a:prstGeom>
          <a:ln cap="flat" w="9525">
            <a:solidFill>
              <a:srgbClr val="931B2F"/>
            </a:solidFill>
            <a:prstDash val="solid"/>
            <a:headEnd type="none" len="sm" w="sm"/>
            <a:tailEnd type="none" len="sm" w="sm"/>
          </a:ln>
        </p:spPr>
      </p:sp>
      <p:sp>
        <p:nvSpPr>
          <p:cNvPr name="AutoShape 16" id="16"/>
          <p:cNvSpPr/>
          <p:nvPr/>
        </p:nvSpPr>
        <p:spPr>
          <a:xfrm flipH="true">
            <a:off x="16210697" y="1028678"/>
            <a:ext cx="20471" cy="4649863"/>
          </a:xfrm>
          <a:prstGeom prst="line">
            <a:avLst/>
          </a:prstGeom>
          <a:ln cap="flat" w="9525">
            <a:solidFill>
              <a:srgbClr val="931B2F"/>
            </a:solidFill>
            <a:prstDash val="solid"/>
            <a:headEnd type="none" len="sm" w="sm"/>
            <a:tailEnd type="none" len="sm" w="sm"/>
          </a:ln>
        </p:spPr>
      </p:sp>
      <p:sp>
        <p:nvSpPr>
          <p:cNvPr name="AutoShape 17" id="17"/>
          <p:cNvSpPr/>
          <p:nvPr/>
        </p:nvSpPr>
        <p:spPr>
          <a:xfrm flipH="true">
            <a:off x="16926493" y="1028678"/>
            <a:ext cx="20471" cy="4649863"/>
          </a:xfrm>
          <a:prstGeom prst="line">
            <a:avLst/>
          </a:prstGeom>
          <a:ln cap="flat" w="9525">
            <a:solidFill>
              <a:srgbClr val="931B2F"/>
            </a:solidFill>
            <a:prstDash val="solid"/>
            <a:headEnd type="none" len="sm" w="sm"/>
            <a:tailEnd type="none" len="sm" w="sm"/>
          </a:ln>
        </p:spPr>
      </p:sp>
      <p:sp>
        <p:nvSpPr>
          <p:cNvPr name="AutoShape 18" id="18"/>
          <p:cNvSpPr/>
          <p:nvPr/>
        </p:nvSpPr>
        <p:spPr>
          <a:xfrm flipH="true">
            <a:off x="17642973" y="1028678"/>
            <a:ext cx="20471" cy="4649863"/>
          </a:xfrm>
          <a:prstGeom prst="line">
            <a:avLst/>
          </a:prstGeom>
          <a:ln cap="flat" w="9525">
            <a:solidFill>
              <a:srgbClr val="931B2F"/>
            </a:solidFill>
            <a:prstDash val="solid"/>
            <a:headEnd type="none" len="sm" w="sm"/>
            <a:tailEnd type="none" len="sm" w="sm"/>
          </a:ln>
        </p:spPr>
      </p:sp>
      <p:sp>
        <p:nvSpPr>
          <p:cNvPr name="AutoShape 19" id="19"/>
          <p:cNvSpPr/>
          <p:nvPr/>
        </p:nvSpPr>
        <p:spPr>
          <a:xfrm>
            <a:off x="10873920" y="1550053"/>
            <a:ext cx="6901657" cy="0"/>
          </a:xfrm>
          <a:prstGeom prst="line">
            <a:avLst/>
          </a:prstGeom>
          <a:ln cap="flat" w="9525">
            <a:solidFill>
              <a:srgbClr val="931B2F"/>
            </a:solidFill>
            <a:prstDash val="solid"/>
            <a:headEnd type="none" len="sm" w="sm"/>
            <a:tailEnd type="none" len="sm" w="sm"/>
          </a:ln>
        </p:spPr>
      </p:sp>
      <p:sp>
        <p:nvSpPr>
          <p:cNvPr name="AutoShape 20" id="20"/>
          <p:cNvSpPr/>
          <p:nvPr/>
        </p:nvSpPr>
        <p:spPr>
          <a:xfrm>
            <a:off x="10873920" y="2267790"/>
            <a:ext cx="6901657" cy="0"/>
          </a:xfrm>
          <a:prstGeom prst="line">
            <a:avLst/>
          </a:prstGeom>
          <a:ln cap="flat" w="9525">
            <a:solidFill>
              <a:srgbClr val="931B2F"/>
            </a:solidFill>
            <a:prstDash val="solid"/>
            <a:headEnd type="none" len="sm" w="sm"/>
            <a:tailEnd type="none" len="sm" w="sm"/>
          </a:ln>
        </p:spPr>
      </p:sp>
      <p:sp>
        <p:nvSpPr>
          <p:cNvPr name="AutoShape 21" id="21"/>
          <p:cNvSpPr/>
          <p:nvPr/>
        </p:nvSpPr>
        <p:spPr>
          <a:xfrm>
            <a:off x="10873920" y="2985527"/>
            <a:ext cx="6901657" cy="0"/>
          </a:xfrm>
          <a:prstGeom prst="line">
            <a:avLst/>
          </a:prstGeom>
          <a:ln cap="flat" w="9525">
            <a:solidFill>
              <a:srgbClr val="931B2F"/>
            </a:solidFill>
            <a:prstDash val="solid"/>
            <a:headEnd type="none" len="sm" w="sm"/>
            <a:tailEnd type="none" len="sm" w="sm"/>
          </a:ln>
        </p:spPr>
      </p:sp>
      <p:sp>
        <p:nvSpPr>
          <p:cNvPr name="AutoShape 22" id="22"/>
          <p:cNvSpPr/>
          <p:nvPr/>
        </p:nvSpPr>
        <p:spPr>
          <a:xfrm>
            <a:off x="10873920" y="3703264"/>
            <a:ext cx="6901657" cy="0"/>
          </a:xfrm>
          <a:prstGeom prst="line">
            <a:avLst/>
          </a:prstGeom>
          <a:ln cap="flat" w="9525">
            <a:solidFill>
              <a:srgbClr val="931B2F"/>
            </a:solidFill>
            <a:prstDash val="solid"/>
            <a:headEnd type="none" len="sm" w="sm"/>
            <a:tailEnd type="none" len="sm" w="sm"/>
          </a:ln>
        </p:spPr>
      </p:sp>
      <p:sp>
        <p:nvSpPr>
          <p:cNvPr name="AutoShape 23" id="23"/>
          <p:cNvSpPr/>
          <p:nvPr/>
        </p:nvSpPr>
        <p:spPr>
          <a:xfrm>
            <a:off x="10873920" y="4421001"/>
            <a:ext cx="6901657" cy="0"/>
          </a:xfrm>
          <a:prstGeom prst="line">
            <a:avLst/>
          </a:prstGeom>
          <a:ln cap="flat" w="9525">
            <a:solidFill>
              <a:srgbClr val="931B2F"/>
            </a:solidFill>
            <a:prstDash val="solid"/>
            <a:headEnd type="none" len="sm" w="sm"/>
            <a:tailEnd type="none" len="sm" w="sm"/>
          </a:ln>
        </p:spPr>
      </p:sp>
      <p:sp>
        <p:nvSpPr>
          <p:cNvPr name="AutoShape 24" id="24"/>
          <p:cNvSpPr/>
          <p:nvPr/>
        </p:nvSpPr>
        <p:spPr>
          <a:xfrm>
            <a:off x="10873920" y="5138737"/>
            <a:ext cx="6901657" cy="0"/>
          </a:xfrm>
          <a:prstGeom prst="line">
            <a:avLst/>
          </a:prstGeom>
          <a:ln cap="flat" w="9525">
            <a:solidFill>
              <a:srgbClr val="931B2F"/>
            </a:solidFill>
            <a:prstDash val="solid"/>
            <a:headEnd type="none" len="sm" w="sm"/>
            <a:tailEnd type="none" len="sm" w="sm"/>
          </a:ln>
        </p:spPr>
      </p:sp>
      <p:sp>
        <p:nvSpPr>
          <p:cNvPr name="Freeform 25" id="25"/>
          <p:cNvSpPr/>
          <p:nvPr/>
        </p:nvSpPr>
        <p:spPr>
          <a:xfrm flipH="false" flipV="false" rot="0">
            <a:off x="7307714" y="429070"/>
            <a:ext cx="5321951" cy="5249471"/>
          </a:xfrm>
          <a:custGeom>
            <a:avLst/>
            <a:gdLst/>
            <a:ahLst/>
            <a:cxnLst/>
            <a:rect r="r" b="b" t="t" l="l"/>
            <a:pathLst>
              <a:path h="5249471" w="5321951">
                <a:moveTo>
                  <a:pt x="0" y="0"/>
                </a:moveTo>
                <a:lnTo>
                  <a:pt x="5321951" y="0"/>
                </a:lnTo>
                <a:lnTo>
                  <a:pt x="5321951" y="5249471"/>
                </a:lnTo>
                <a:lnTo>
                  <a:pt x="0" y="5249471"/>
                </a:lnTo>
                <a:lnTo>
                  <a:pt x="0" y="0"/>
                </a:lnTo>
                <a:close/>
              </a:path>
            </a:pathLst>
          </a:custGeom>
          <a:blipFill>
            <a:blip r:embed="rId3"/>
            <a:stretch>
              <a:fillRect l="-9089" t="-46890" r="0" b="0"/>
            </a:stretch>
          </a:blipFill>
        </p:spPr>
      </p:sp>
      <p:sp>
        <p:nvSpPr>
          <p:cNvPr name="Freeform 26" id="26"/>
          <p:cNvSpPr/>
          <p:nvPr/>
        </p:nvSpPr>
        <p:spPr>
          <a:xfrm flipH="false" flipV="false" rot="0">
            <a:off x="408864" y="454138"/>
            <a:ext cx="6954764" cy="9237096"/>
          </a:xfrm>
          <a:custGeom>
            <a:avLst/>
            <a:gdLst/>
            <a:ahLst/>
            <a:cxnLst/>
            <a:rect r="r" b="b" t="t" l="l"/>
            <a:pathLst>
              <a:path h="9237096" w="6954764">
                <a:moveTo>
                  <a:pt x="0" y="0"/>
                </a:moveTo>
                <a:lnTo>
                  <a:pt x="6954764" y="0"/>
                </a:lnTo>
                <a:lnTo>
                  <a:pt x="6954764" y="9237096"/>
                </a:lnTo>
                <a:lnTo>
                  <a:pt x="0" y="9237096"/>
                </a:lnTo>
                <a:lnTo>
                  <a:pt x="0" y="0"/>
                </a:lnTo>
                <a:close/>
              </a:path>
            </a:pathLst>
          </a:custGeom>
          <a:blipFill>
            <a:blip r:embed="rId4"/>
            <a:stretch>
              <a:fillRect l="0" t="0" r="0" b="0"/>
            </a:stretch>
          </a:blipFill>
        </p:spPr>
      </p:sp>
      <p:sp>
        <p:nvSpPr>
          <p:cNvPr name="Freeform 27" id="27"/>
          <p:cNvSpPr/>
          <p:nvPr/>
        </p:nvSpPr>
        <p:spPr>
          <a:xfrm flipH="false" flipV="false" rot="0">
            <a:off x="12629665" y="429070"/>
            <a:ext cx="5226112" cy="5249471"/>
          </a:xfrm>
          <a:custGeom>
            <a:avLst/>
            <a:gdLst/>
            <a:ahLst/>
            <a:cxnLst/>
            <a:rect r="r" b="b" t="t" l="l"/>
            <a:pathLst>
              <a:path h="5249471" w="5226112">
                <a:moveTo>
                  <a:pt x="0" y="0"/>
                </a:moveTo>
                <a:lnTo>
                  <a:pt x="5226112" y="0"/>
                </a:lnTo>
                <a:lnTo>
                  <a:pt x="5226112" y="5249471"/>
                </a:lnTo>
                <a:lnTo>
                  <a:pt x="0" y="5249471"/>
                </a:lnTo>
                <a:lnTo>
                  <a:pt x="0" y="0"/>
                </a:lnTo>
                <a:close/>
              </a:path>
            </a:pathLst>
          </a:custGeom>
          <a:blipFill>
            <a:blip r:embed="rId5"/>
            <a:stretch>
              <a:fillRect l="-24017" t="-11771" r="-66075" b="-30163"/>
            </a:stretch>
          </a:blipFill>
        </p:spPr>
      </p:sp>
      <p:sp>
        <p:nvSpPr>
          <p:cNvPr name="TextBox 28" id="28"/>
          <p:cNvSpPr txBox="true"/>
          <p:nvPr/>
        </p:nvSpPr>
        <p:spPr>
          <a:xfrm rot="0">
            <a:off x="8081465" y="6708218"/>
            <a:ext cx="9774312" cy="2681989"/>
          </a:xfrm>
          <a:prstGeom prst="rect">
            <a:avLst/>
          </a:prstGeom>
        </p:spPr>
        <p:txBody>
          <a:bodyPr anchor="t" rtlCol="false" tIns="0" lIns="0" bIns="0" rIns="0">
            <a:spAutoFit/>
          </a:bodyPr>
          <a:lstStyle/>
          <a:p>
            <a:pPr algn="r">
              <a:lnSpc>
                <a:spcPts val="3427"/>
              </a:lnSpc>
            </a:pPr>
            <a:r>
              <a:rPr lang="en-US" sz="2142" i="true">
                <a:solidFill>
                  <a:srgbClr val="FEC56E"/>
                </a:solidFill>
                <a:latin typeface="Helvetica World Italics"/>
                <a:ea typeface="Helvetica World Italics"/>
                <a:cs typeface="Helvetica World Italics"/>
                <a:sym typeface="Helvetica World Italics"/>
              </a:rPr>
              <a:t>“</a:t>
            </a:r>
            <a:r>
              <a:rPr lang="en-US" sz="2142" i="true">
                <a:solidFill>
                  <a:srgbClr val="FEC56E"/>
                </a:solidFill>
                <a:latin typeface="Helvetica World Italics"/>
                <a:ea typeface="Helvetica World Italics"/>
                <a:cs typeface="Helvetica World Italics"/>
                <a:sym typeface="Helvetica World Italics"/>
              </a:rPr>
              <a:t>The reason we started was because there were many inuit that wanted to start sewing again at the same time because from a young age in Nunavut you have to learn and practice sewing. It’s our tradition to start sewing early and it’s also a form of healing, cultural healing. Now Isaruit is well known by Inuitmiu and becoming more well known to Ottawamiut.”</a:t>
            </a:r>
          </a:p>
          <a:p>
            <a:pPr algn="r">
              <a:lnSpc>
                <a:spcPts val="3427"/>
              </a:lnSpc>
            </a:pPr>
            <a:r>
              <a:rPr lang="en-US" sz="2142">
                <a:solidFill>
                  <a:srgbClr val="FEC56E"/>
                </a:solidFill>
                <a:latin typeface="Helvetica World"/>
                <a:ea typeface="Helvetica World"/>
                <a:cs typeface="Helvetica World"/>
                <a:sym typeface="Helvetica World"/>
              </a:rPr>
              <a:t>Aigah Attagutsiaq, Co-Founder of Isaruit Inuit Arts</a:t>
            </a:r>
          </a:p>
        </p:txBody>
      </p:sp>
      <p:sp>
        <p:nvSpPr>
          <p:cNvPr name="TextBox 29" id="29"/>
          <p:cNvSpPr txBox="true"/>
          <p:nvPr/>
        </p:nvSpPr>
        <p:spPr>
          <a:xfrm rot="0">
            <a:off x="13969813" y="9799783"/>
            <a:ext cx="3693632" cy="349250"/>
          </a:xfrm>
          <a:prstGeom prst="rect">
            <a:avLst/>
          </a:prstGeom>
        </p:spPr>
        <p:txBody>
          <a:bodyPr anchor="t" rtlCol="false" tIns="0" lIns="0" bIns="0" rIns="0">
            <a:spAutoFit/>
          </a:bodyPr>
          <a:lstStyle/>
          <a:p>
            <a:pPr algn="r">
              <a:lnSpc>
                <a:spcPts val="2800"/>
              </a:lnSpc>
            </a:pPr>
            <a:r>
              <a:rPr lang="en-US" sz="2000" spc="-144">
                <a:solidFill>
                  <a:srgbClr val="FEC56E"/>
                </a:solidFill>
                <a:latin typeface="Fira Code"/>
                <a:ea typeface="Fira Code"/>
                <a:cs typeface="Fira Code"/>
                <a:sym typeface="Fira Code"/>
              </a:rPr>
              <a:t>www.isaruit.ca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DAG6jrTwh9w</dc:identifier>
  <dcterms:modified xsi:type="dcterms:W3CDTF">2011-08-01T06:04:30Z</dcterms:modified>
  <cp:revision>1</cp:revision>
  <dc:title>Isaruit Website Launch PP</dc:title>
</cp:coreProperties>
</file>